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notesMasterIdLst>
    <p:notesMasterId r:id="rId30"/>
  </p:notesMasterIdLst>
  <p:handoutMasterIdLst>
    <p:handoutMasterId r:id="rId31"/>
  </p:handoutMasterIdLst>
  <p:sldIdLst>
    <p:sldId id="1105" r:id="rId2"/>
    <p:sldId id="1104" r:id="rId3"/>
    <p:sldId id="1107" r:id="rId4"/>
    <p:sldId id="1099" r:id="rId5"/>
    <p:sldId id="1109" r:id="rId6"/>
    <p:sldId id="1108" r:id="rId7"/>
    <p:sldId id="1112" r:id="rId8"/>
    <p:sldId id="1114" r:id="rId9"/>
    <p:sldId id="1120" r:id="rId10"/>
    <p:sldId id="1119" r:id="rId11"/>
    <p:sldId id="1123" r:id="rId12"/>
    <p:sldId id="1121" r:id="rId13"/>
    <p:sldId id="1122" r:id="rId14"/>
    <p:sldId id="1124" r:id="rId15"/>
    <p:sldId id="878" r:id="rId16"/>
    <p:sldId id="1058" r:id="rId17"/>
    <p:sldId id="1059" r:id="rId18"/>
    <p:sldId id="1125" r:id="rId19"/>
    <p:sldId id="1126" r:id="rId20"/>
    <p:sldId id="1127" r:id="rId21"/>
    <p:sldId id="1130" r:id="rId22"/>
    <p:sldId id="1115" r:id="rId23"/>
    <p:sldId id="1102" r:id="rId24"/>
    <p:sldId id="1118" r:id="rId25"/>
    <p:sldId id="1110" r:id="rId26"/>
    <p:sldId id="1111" r:id="rId27"/>
    <p:sldId id="1003" r:id="rId28"/>
    <p:sldId id="1129" r:id="rId2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2"/>
    <a:srgbClr val="000000"/>
    <a:srgbClr val="4B08A1"/>
    <a:srgbClr val="FF0000"/>
    <a:srgbClr val="2101BF"/>
    <a:srgbClr val="6666FF"/>
    <a:srgbClr val="FFFF66"/>
    <a:srgbClr val="FFFF99"/>
    <a:srgbClr val="FF8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82726" autoAdjust="0"/>
  </p:normalViewPr>
  <p:slideViewPr>
    <p:cSldViewPr>
      <p:cViewPr varScale="1">
        <p:scale>
          <a:sx n="58" d="100"/>
          <a:sy n="58" d="100"/>
        </p:scale>
        <p:origin x="123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482"/>
    </p:cViewPr>
  </p:sorterViewPr>
  <p:notesViewPr>
    <p:cSldViewPr>
      <p:cViewPr varScale="1">
        <p:scale>
          <a:sx n="53" d="100"/>
          <a:sy n="53" d="100"/>
        </p:scale>
        <p:origin x="-2862" y="-11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765AC-F63C-4587-98A5-1207B474E45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08E0BB6C-440F-4751-B417-87B858DEB1DE}">
      <dgm:prSet phldrT="[Texte]"/>
      <dgm:spPr/>
      <dgm:t>
        <a:bodyPr/>
        <a:lstStyle/>
        <a:p>
          <a:r>
            <a:rPr lang="fr-FR" dirty="0"/>
            <a:t>Editeur	</a:t>
          </a:r>
        </a:p>
      </dgm:t>
    </dgm:pt>
    <dgm:pt modelId="{2DE636C8-15DC-49E1-9034-524E45DAA32A}" type="parTrans" cxnId="{E3C9EC90-BDB0-4196-97C4-A37A1A7DA0F0}">
      <dgm:prSet/>
      <dgm:spPr/>
      <dgm:t>
        <a:bodyPr/>
        <a:lstStyle/>
        <a:p>
          <a:endParaRPr lang="fr-FR"/>
        </a:p>
      </dgm:t>
    </dgm:pt>
    <dgm:pt modelId="{3F8A202E-727A-4D03-9D46-4953D3B6436D}" type="sibTrans" cxnId="{E3C9EC90-BDB0-4196-97C4-A37A1A7DA0F0}">
      <dgm:prSet/>
      <dgm:spPr/>
      <dgm:t>
        <a:bodyPr/>
        <a:lstStyle/>
        <a:p>
          <a:endParaRPr lang="fr-FR"/>
        </a:p>
      </dgm:t>
    </dgm:pt>
    <dgm:pt modelId="{A5FCF4C7-E257-4837-93F6-5C78896B6AAB}">
      <dgm:prSet phldrT="[Texte]"/>
      <dgm:spPr/>
      <dgm:t>
        <a:bodyPr/>
        <a:lstStyle/>
        <a:p>
          <a:r>
            <a:rPr lang="fr-FR" dirty="0"/>
            <a:t>Adaptateur</a:t>
          </a:r>
        </a:p>
      </dgm:t>
    </dgm:pt>
    <dgm:pt modelId="{70A3DEF8-07F2-4619-9EB4-37B3FC8D9CE4}" type="parTrans" cxnId="{FC90CFCD-119C-4681-80E5-183E1DF16876}">
      <dgm:prSet/>
      <dgm:spPr/>
      <dgm:t>
        <a:bodyPr/>
        <a:lstStyle/>
        <a:p>
          <a:endParaRPr lang="fr-FR"/>
        </a:p>
      </dgm:t>
    </dgm:pt>
    <dgm:pt modelId="{3C620BC5-304B-4C00-BCCB-981A53DC38AD}" type="sibTrans" cxnId="{FC90CFCD-119C-4681-80E5-183E1DF16876}">
      <dgm:prSet/>
      <dgm:spPr/>
      <dgm:t>
        <a:bodyPr/>
        <a:lstStyle/>
        <a:p>
          <a:endParaRPr lang="fr-FR"/>
        </a:p>
      </dgm:t>
    </dgm:pt>
    <dgm:pt modelId="{364B8A20-4B70-40FC-9CDA-C75A7837E765}">
      <dgm:prSet phldrT="[Texte]"/>
      <dgm:spPr/>
      <dgm:t>
        <a:bodyPr/>
        <a:lstStyle/>
        <a:p>
          <a:r>
            <a:rPr lang="fr-FR" dirty="0"/>
            <a:t>Lecteur</a:t>
          </a:r>
        </a:p>
      </dgm:t>
    </dgm:pt>
    <dgm:pt modelId="{A06D8E3F-A7DD-4B22-AFD4-B99B199D8BD7}" type="parTrans" cxnId="{2AF880FA-0B70-4EBC-B5EA-6CD80FEF23BA}">
      <dgm:prSet/>
      <dgm:spPr/>
      <dgm:t>
        <a:bodyPr/>
        <a:lstStyle/>
        <a:p>
          <a:endParaRPr lang="fr-FR"/>
        </a:p>
      </dgm:t>
    </dgm:pt>
    <dgm:pt modelId="{87B6FA47-5210-4F90-BCCC-6B0E42413DFF}" type="sibTrans" cxnId="{2AF880FA-0B70-4EBC-B5EA-6CD80FEF23BA}">
      <dgm:prSet/>
      <dgm:spPr/>
      <dgm:t>
        <a:bodyPr/>
        <a:lstStyle/>
        <a:p>
          <a:endParaRPr lang="fr-FR"/>
        </a:p>
      </dgm:t>
    </dgm:pt>
    <dgm:pt modelId="{AD95DD7C-5C53-42E4-9FE6-00F3C2D3C506}" type="pres">
      <dgm:prSet presAssocID="{7DB765AC-F63C-4587-98A5-1207B474E45F}" presName="outerComposite" presStyleCnt="0">
        <dgm:presLayoutVars>
          <dgm:chMax val="5"/>
          <dgm:dir/>
          <dgm:resizeHandles val="exact"/>
        </dgm:presLayoutVars>
      </dgm:prSet>
      <dgm:spPr/>
      <dgm:t>
        <a:bodyPr/>
        <a:lstStyle/>
        <a:p>
          <a:endParaRPr lang="fr-FR"/>
        </a:p>
      </dgm:t>
    </dgm:pt>
    <dgm:pt modelId="{5EDB2A25-D327-4EC2-86A9-8BD2FD20EBBB}" type="pres">
      <dgm:prSet presAssocID="{7DB765AC-F63C-4587-98A5-1207B474E45F}" presName="dummyMaxCanvas" presStyleCnt="0">
        <dgm:presLayoutVars/>
      </dgm:prSet>
      <dgm:spPr/>
    </dgm:pt>
    <dgm:pt modelId="{2A279EFA-6AF4-4693-8663-9CC36668CE43}" type="pres">
      <dgm:prSet presAssocID="{7DB765AC-F63C-4587-98A5-1207B474E45F}" presName="ThreeNodes_1" presStyleLbl="node1" presStyleIdx="0" presStyleCnt="3">
        <dgm:presLayoutVars>
          <dgm:bulletEnabled val="1"/>
        </dgm:presLayoutVars>
      </dgm:prSet>
      <dgm:spPr/>
      <dgm:t>
        <a:bodyPr/>
        <a:lstStyle/>
        <a:p>
          <a:endParaRPr lang="fr-FR"/>
        </a:p>
      </dgm:t>
    </dgm:pt>
    <dgm:pt modelId="{D67A827D-C469-45E1-9697-E07051C384CA}" type="pres">
      <dgm:prSet presAssocID="{7DB765AC-F63C-4587-98A5-1207B474E45F}" presName="ThreeNodes_2" presStyleLbl="node1" presStyleIdx="1" presStyleCnt="3">
        <dgm:presLayoutVars>
          <dgm:bulletEnabled val="1"/>
        </dgm:presLayoutVars>
      </dgm:prSet>
      <dgm:spPr/>
      <dgm:t>
        <a:bodyPr/>
        <a:lstStyle/>
        <a:p>
          <a:endParaRPr lang="fr-FR"/>
        </a:p>
      </dgm:t>
    </dgm:pt>
    <dgm:pt modelId="{55C53E5D-0A61-4DED-BC24-9834874CA909}" type="pres">
      <dgm:prSet presAssocID="{7DB765AC-F63C-4587-98A5-1207B474E45F}" presName="ThreeNodes_3" presStyleLbl="node1" presStyleIdx="2" presStyleCnt="3">
        <dgm:presLayoutVars>
          <dgm:bulletEnabled val="1"/>
        </dgm:presLayoutVars>
      </dgm:prSet>
      <dgm:spPr/>
      <dgm:t>
        <a:bodyPr/>
        <a:lstStyle/>
        <a:p>
          <a:endParaRPr lang="fr-FR"/>
        </a:p>
      </dgm:t>
    </dgm:pt>
    <dgm:pt modelId="{7A8637B5-D51E-4EA7-B1C7-57C45A6FAFBD}" type="pres">
      <dgm:prSet presAssocID="{7DB765AC-F63C-4587-98A5-1207B474E45F}" presName="ThreeConn_1-2" presStyleLbl="fgAccFollowNode1" presStyleIdx="0" presStyleCnt="2" custAng="10800000">
        <dgm:presLayoutVars>
          <dgm:bulletEnabled val="1"/>
        </dgm:presLayoutVars>
      </dgm:prSet>
      <dgm:spPr/>
      <dgm:t>
        <a:bodyPr/>
        <a:lstStyle/>
        <a:p>
          <a:endParaRPr lang="fr-FR"/>
        </a:p>
      </dgm:t>
    </dgm:pt>
    <dgm:pt modelId="{D6314511-D293-4675-8C4A-4F267090EEB3}" type="pres">
      <dgm:prSet presAssocID="{7DB765AC-F63C-4587-98A5-1207B474E45F}" presName="ThreeConn_2-3" presStyleLbl="fgAccFollowNode1" presStyleIdx="1" presStyleCnt="2">
        <dgm:presLayoutVars>
          <dgm:bulletEnabled val="1"/>
        </dgm:presLayoutVars>
      </dgm:prSet>
      <dgm:spPr/>
      <dgm:t>
        <a:bodyPr/>
        <a:lstStyle/>
        <a:p>
          <a:endParaRPr lang="fr-FR"/>
        </a:p>
      </dgm:t>
    </dgm:pt>
    <dgm:pt modelId="{87A8D47B-CEEB-4BF8-825B-E7FB89678663}" type="pres">
      <dgm:prSet presAssocID="{7DB765AC-F63C-4587-98A5-1207B474E45F}" presName="ThreeNodes_1_text" presStyleLbl="node1" presStyleIdx="2" presStyleCnt="3">
        <dgm:presLayoutVars>
          <dgm:bulletEnabled val="1"/>
        </dgm:presLayoutVars>
      </dgm:prSet>
      <dgm:spPr/>
      <dgm:t>
        <a:bodyPr/>
        <a:lstStyle/>
        <a:p>
          <a:endParaRPr lang="fr-FR"/>
        </a:p>
      </dgm:t>
    </dgm:pt>
    <dgm:pt modelId="{79F21287-68FE-41FC-A902-6BD6C52F6682}" type="pres">
      <dgm:prSet presAssocID="{7DB765AC-F63C-4587-98A5-1207B474E45F}" presName="ThreeNodes_2_text" presStyleLbl="node1" presStyleIdx="2" presStyleCnt="3">
        <dgm:presLayoutVars>
          <dgm:bulletEnabled val="1"/>
        </dgm:presLayoutVars>
      </dgm:prSet>
      <dgm:spPr/>
      <dgm:t>
        <a:bodyPr/>
        <a:lstStyle/>
        <a:p>
          <a:endParaRPr lang="fr-FR"/>
        </a:p>
      </dgm:t>
    </dgm:pt>
    <dgm:pt modelId="{7E34D690-183E-4EAD-9CE1-B4043316FF45}" type="pres">
      <dgm:prSet presAssocID="{7DB765AC-F63C-4587-98A5-1207B474E45F}" presName="ThreeNodes_3_text" presStyleLbl="node1" presStyleIdx="2" presStyleCnt="3">
        <dgm:presLayoutVars>
          <dgm:bulletEnabled val="1"/>
        </dgm:presLayoutVars>
      </dgm:prSet>
      <dgm:spPr/>
      <dgm:t>
        <a:bodyPr/>
        <a:lstStyle/>
        <a:p>
          <a:endParaRPr lang="fr-FR"/>
        </a:p>
      </dgm:t>
    </dgm:pt>
  </dgm:ptLst>
  <dgm:cxnLst>
    <dgm:cxn modelId="{7CAAB0C0-1232-41BD-8669-5884A1008785}" type="presOf" srcId="{A5FCF4C7-E257-4837-93F6-5C78896B6AAB}" destId="{D67A827D-C469-45E1-9697-E07051C384CA}" srcOrd="0" destOrd="0" presId="urn:microsoft.com/office/officeart/2005/8/layout/vProcess5"/>
    <dgm:cxn modelId="{BFC881AA-7FDE-4F41-9076-F2DEEBB44A8E}" type="presOf" srcId="{7DB765AC-F63C-4587-98A5-1207B474E45F}" destId="{AD95DD7C-5C53-42E4-9FE6-00F3C2D3C506}" srcOrd="0" destOrd="0" presId="urn:microsoft.com/office/officeart/2005/8/layout/vProcess5"/>
    <dgm:cxn modelId="{FDD94D96-620A-468C-AFC4-FCA4F5D358F9}" type="presOf" srcId="{364B8A20-4B70-40FC-9CDA-C75A7837E765}" destId="{7E34D690-183E-4EAD-9CE1-B4043316FF45}" srcOrd="1" destOrd="0" presId="urn:microsoft.com/office/officeart/2005/8/layout/vProcess5"/>
    <dgm:cxn modelId="{2AF880FA-0B70-4EBC-B5EA-6CD80FEF23BA}" srcId="{7DB765AC-F63C-4587-98A5-1207B474E45F}" destId="{364B8A20-4B70-40FC-9CDA-C75A7837E765}" srcOrd="2" destOrd="0" parTransId="{A06D8E3F-A7DD-4B22-AFD4-B99B199D8BD7}" sibTransId="{87B6FA47-5210-4F90-BCCC-6B0E42413DFF}"/>
    <dgm:cxn modelId="{21D6EE98-E026-4C1C-8375-A8093CF567BF}" type="presOf" srcId="{08E0BB6C-440F-4751-B417-87B858DEB1DE}" destId="{2A279EFA-6AF4-4693-8663-9CC36668CE43}" srcOrd="0" destOrd="0" presId="urn:microsoft.com/office/officeart/2005/8/layout/vProcess5"/>
    <dgm:cxn modelId="{80F5AB35-7033-414F-974D-83A6D580193F}" type="presOf" srcId="{364B8A20-4B70-40FC-9CDA-C75A7837E765}" destId="{55C53E5D-0A61-4DED-BC24-9834874CA909}" srcOrd="0" destOrd="0" presId="urn:microsoft.com/office/officeart/2005/8/layout/vProcess5"/>
    <dgm:cxn modelId="{0EB37370-219D-48FD-BE51-916B75946DAC}" type="presOf" srcId="{08E0BB6C-440F-4751-B417-87B858DEB1DE}" destId="{87A8D47B-CEEB-4BF8-825B-E7FB89678663}" srcOrd="1" destOrd="0" presId="urn:microsoft.com/office/officeart/2005/8/layout/vProcess5"/>
    <dgm:cxn modelId="{F8F0237D-734B-48DD-810B-6D2FD5C9036E}" type="presOf" srcId="{A5FCF4C7-E257-4837-93F6-5C78896B6AAB}" destId="{79F21287-68FE-41FC-A902-6BD6C52F6682}" srcOrd="1" destOrd="0" presId="urn:microsoft.com/office/officeart/2005/8/layout/vProcess5"/>
    <dgm:cxn modelId="{0B987BB3-518D-45A5-BC2D-A821576B88ED}" type="presOf" srcId="{3C620BC5-304B-4C00-BCCB-981A53DC38AD}" destId="{D6314511-D293-4675-8C4A-4F267090EEB3}" srcOrd="0" destOrd="0" presId="urn:microsoft.com/office/officeart/2005/8/layout/vProcess5"/>
    <dgm:cxn modelId="{880FC9D1-C2C2-4695-AE71-E540915AC556}" type="presOf" srcId="{3F8A202E-727A-4D03-9D46-4953D3B6436D}" destId="{7A8637B5-D51E-4EA7-B1C7-57C45A6FAFBD}" srcOrd="0" destOrd="0" presId="urn:microsoft.com/office/officeart/2005/8/layout/vProcess5"/>
    <dgm:cxn modelId="{FC90CFCD-119C-4681-80E5-183E1DF16876}" srcId="{7DB765AC-F63C-4587-98A5-1207B474E45F}" destId="{A5FCF4C7-E257-4837-93F6-5C78896B6AAB}" srcOrd="1" destOrd="0" parTransId="{70A3DEF8-07F2-4619-9EB4-37B3FC8D9CE4}" sibTransId="{3C620BC5-304B-4C00-BCCB-981A53DC38AD}"/>
    <dgm:cxn modelId="{E3C9EC90-BDB0-4196-97C4-A37A1A7DA0F0}" srcId="{7DB765AC-F63C-4587-98A5-1207B474E45F}" destId="{08E0BB6C-440F-4751-B417-87B858DEB1DE}" srcOrd="0" destOrd="0" parTransId="{2DE636C8-15DC-49E1-9034-524E45DAA32A}" sibTransId="{3F8A202E-727A-4D03-9D46-4953D3B6436D}"/>
    <dgm:cxn modelId="{3A80489A-74BF-4D94-952C-70A84D57D3B6}" type="presParOf" srcId="{AD95DD7C-5C53-42E4-9FE6-00F3C2D3C506}" destId="{5EDB2A25-D327-4EC2-86A9-8BD2FD20EBBB}" srcOrd="0" destOrd="0" presId="urn:microsoft.com/office/officeart/2005/8/layout/vProcess5"/>
    <dgm:cxn modelId="{EECE0B0E-D897-4179-8668-773558E6351B}" type="presParOf" srcId="{AD95DD7C-5C53-42E4-9FE6-00F3C2D3C506}" destId="{2A279EFA-6AF4-4693-8663-9CC36668CE43}" srcOrd="1" destOrd="0" presId="urn:microsoft.com/office/officeart/2005/8/layout/vProcess5"/>
    <dgm:cxn modelId="{2CF7606C-AAA2-419F-B93E-018C34EB5748}" type="presParOf" srcId="{AD95DD7C-5C53-42E4-9FE6-00F3C2D3C506}" destId="{D67A827D-C469-45E1-9697-E07051C384CA}" srcOrd="2" destOrd="0" presId="urn:microsoft.com/office/officeart/2005/8/layout/vProcess5"/>
    <dgm:cxn modelId="{804E87FA-1B63-47C2-B5A7-CBE4744717CA}" type="presParOf" srcId="{AD95DD7C-5C53-42E4-9FE6-00F3C2D3C506}" destId="{55C53E5D-0A61-4DED-BC24-9834874CA909}" srcOrd="3" destOrd="0" presId="urn:microsoft.com/office/officeart/2005/8/layout/vProcess5"/>
    <dgm:cxn modelId="{CAD5C50F-FA3C-4192-B764-50D2AF41B621}" type="presParOf" srcId="{AD95DD7C-5C53-42E4-9FE6-00F3C2D3C506}" destId="{7A8637B5-D51E-4EA7-B1C7-57C45A6FAFBD}" srcOrd="4" destOrd="0" presId="urn:microsoft.com/office/officeart/2005/8/layout/vProcess5"/>
    <dgm:cxn modelId="{17DD0A00-F7AE-4CC5-B245-39486B47AF69}" type="presParOf" srcId="{AD95DD7C-5C53-42E4-9FE6-00F3C2D3C506}" destId="{D6314511-D293-4675-8C4A-4F267090EEB3}" srcOrd="5" destOrd="0" presId="urn:microsoft.com/office/officeart/2005/8/layout/vProcess5"/>
    <dgm:cxn modelId="{CFC0AB5E-5745-4503-8E10-07CFB40CEF07}" type="presParOf" srcId="{AD95DD7C-5C53-42E4-9FE6-00F3C2D3C506}" destId="{87A8D47B-CEEB-4BF8-825B-E7FB89678663}" srcOrd="6" destOrd="0" presId="urn:microsoft.com/office/officeart/2005/8/layout/vProcess5"/>
    <dgm:cxn modelId="{ECBE9DA7-5482-4552-8CF0-7C31D8EE7337}" type="presParOf" srcId="{AD95DD7C-5C53-42E4-9FE6-00F3C2D3C506}" destId="{79F21287-68FE-41FC-A902-6BD6C52F6682}" srcOrd="7" destOrd="0" presId="urn:microsoft.com/office/officeart/2005/8/layout/vProcess5"/>
    <dgm:cxn modelId="{6C77BE83-A3F6-49AD-B026-0B84779DC105}" type="presParOf" srcId="{AD95DD7C-5C53-42E4-9FE6-00F3C2D3C506}" destId="{7E34D690-183E-4EAD-9CE1-B4043316FF4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79EFA-6AF4-4693-8663-9CC36668CE43}">
      <dsp:nvSpPr>
        <dsp:cNvPr id="0" name=""/>
        <dsp:cNvSpPr/>
      </dsp:nvSpPr>
      <dsp:spPr>
        <a:xfrm>
          <a:off x="0" y="0"/>
          <a:ext cx="314674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a:t>Editeur	</a:t>
          </a:r>
        </a:p>
      </dsp:txBody>
      <dsp:txXfrm>
        <a:off x="35346" y="35346"/>
        <a:ext cx="1844493" cy="1136125"/>
      </dsp:txXfrm>
    </dsp:sp>
    <dsp:sp modelId="{D67A827D-C469-45E1-9697-E07051C384CA}">
      <dsp:nvSpPr>
        <dsp:cNvPr id="0" name=""/>
        <dsp:cNvSpPr/>
      </dsp:nvSpPr>
      <dsp:spPr>
        <a:xfrm>
          <a:off x="277653" y="1407953"/>
          <a:ext cx="314674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a:t>Adaptateur</a:t>
          </a:r>
        </a:p>
      </dsp:txBody>
      <dsp:txXfrm>
        <a:off x="312999" y="1443299"/>
        <a:ext cx="2013965" cy="1136125"/>
      </dsp:txXfrm>
    </dsp:sp>
    <dsp:sp modelId="{55C53E5D-0A61-4DED-BC24-9834874CA909}">
      <dsp:nvSpPr>
        <dsp:cNvPr id="0" name=""/>
        <dsp:cNvSpPr/>
      </dsp:nvSpPr>
      <dsp:spPr>
        <a:xfrm>
          <a:off x="555307" y="2815907"/>
          <a:ext cx="3146742" cy="120681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FR" sz="3000" kern="1200" dirty="0"/>
            <a:t>Lecteur</a:t>
          </a:r>
        </a:p>
      </dsp:txBody>
      <dsp:txXfrm>
        <a:off x="590653" y="2851253"/>
        <a:ext cx="2013965" cy="1136125"/>
      </dsp:txXfrm>
    </dsp:sp>
    <dsp:sp modelId="{7A8637B5-D51E-4EA7-B1C7-57C45A6FAFBD}">
      <dsp:nvSpPr>
        <dsp:cNvPr id="0" name=""/>
        <dsp:cNvSpPr/>
      </dsp:nvSpPr>
      <dsp:spPr>
        <a:xfrm rot="10800000">
          <a:off x="2362311" y="915169"/>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2538808" y="1109316"/>
        <a:ext cx="431437" cy="590284"/>
      </dsp:txXfrm>
    </dsp:sp>
    <dsp:sp modelId="{D6314511-D293-4675-8C4A-4F267090EEB3}">
      <dsp:nvSpPr>
        <dsp:cNvPr id="0" name=""/>
        <dsp:cNvSpPr/>
      </dsp:nvSpPr>
      <dsp:spPr>
        <a:xfrm>
          <a:off x="2639964" y="2315078"/>
          <a:ext cx="784431" cy="784431"/>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fr-FR" sz="3500" kern="1200"/>
        </a:p>
      </dsp:txBody>
      <dsp:txXfrm>
        <a:off x="2816461" y="2315078"/>
        <a:ext cx="431437" cy="5902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203779"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algn="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203780" name="Rectangle 4"/>
          <p:cNvSpPr>
            <a:spLocks noGrp="1" noChangeArrowheads="1"/>
          </p:cNvSpPr>
          <p:nvPr>
            <p:ph type="ftr" sz="quarter" idx="2"/>
          </p:nvPr>
        </p:nvSpPr>
        <p:spPr bwMode="auto">
          <a:xfrm>
            <a:off x="0" y="9720263"/>
            <a:ext cx="3074988" cy="512762"/>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203781" name="Rectangle 5"/>
          <p:cNvSpPr>
            <a:spLocks noGrp="1" noChangeArrowheads="1"/>
          </p:cNvSpPr>
          <p:nvPr>
            <p:ph type="sldNum" sz="quarter" idx="3"/>
          </p:nvPr>
        </p:nvSpPr>
        <p:spPr bwMode="auto">
          <a:xfrm>
            <a:off x="4022725" y="9720263"/>
            <a:ext cx="3074988" cy="512762"/>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algn="r" eaLnBrk="1" hangingPunct="1">
              <a:lnSpc>
                <a:spcPct val="100000"/>
              </a:lnSpc>
              <a:defRPr sz="1200" b="0">
                <a:solidFill>
                  <a:schemeClr val="tx1"/>
                </a:solidFill>
                <a:latin typeface="Arial" pitchFamily="34" charset="0"/>
                <a:cs typeface="+mn-cs"/>
              </a:defRPr>
            </a:lvl1pPr>
          </a:lstStyle>
          <a:p>
            <a:pPr>
              <a:defRPr/>
            </a:pPr>
            <a:fld id="{9B7F9CFE-F4E4-47BD-8811-C01858EF0CA7}" type="slidenum">
              <a:rPr lang="fr-FR"/>
              <a:pPr>
                <a:defRPr/>
              </a:pPr>
              <a:t>‹N°›</a:t>
            </a:fld>
            <a:endParaRPr lang="fr-FR"/>
          </a:p>
        </p:txBody>
      </p:sp>
    </p:spTree>
    <p:extLst>
      <p:ext uri="{BB962C8B-B14F-4D97-AF65-F5344CB8AC3E}">
        <p14:creationId xmlns:p14="http://schemas.microsoft.com/office/powerpoint/2010/main" val="342176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137219"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lvl1pPr algn="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921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6356" tIns="48179" rIns="96356" bIns="4817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37222"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eaLnBrk="1" hangingPunct="1">
              <a:lnSpc>
                <a:spcPct val="100000"/>
              </a:lnSpc>
              <a:defRPr sz="1200" b="0">
                <a:solidFill>
                  <a:schemeClr val="tx1"/>
                </a:solidFill>
                <a:latin typeface="Arial" pitchFamily="34" charset="0"/>
                <a:cs typeface="+mn-cs"/>
              </a:defRPr>
            </a:lvl1pPr>
          </a:lstStyle>
          <a:p>
            <a:pPr>
              <a:defRPr/>
            </a:pPr>
            <a:endParaRPr lang="fr-FR"/>
          </a:p>
        </p:txBody>
      </p:sp>
      <p:sp>
        <p:nvSpPr>
          <p:cNvPr id="137223"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a:effectLst/>
        </p:spPr>
        <p:txBody>
          <a:bodyPr vert="horz" wrap="square" lIns="96356" tIns="48179" rIns="96356" bIns="48179" numCol="1" anchor="b" anchorCtr="0" compatLnSpc="1">
            <a:prstTxWarp prst="textNoShape">
              <a:avLst/>
            </a:prstTxWarp>
          </a:bodyPr>
          <a:lstStyle>
            <a:lvl1pPr algn="r" eaLnBrk="1" hangingPunct="1">
              <a:lnSpc>
                <a:spcPct val="100000"/>
              </a:lnSpc>
              <a:defRPr sz="1200" b="0">
                <a:solidFill>
                  <a:schemeClr val="tx1"/>
                </a:solidFill>
                <a:latin typeface="Arial" pitchFamily="34" charset="0"/>
                <a:cs typeface="+mn-cs"/>
              </a:defRPr>
            </a:lvl1pPr>
          </a:lstStyle>
          <a:p>
            <a:pPr>
              <a:defRPr/>
            </a:pPr>
            <a:fld id="{B0DFCC93-DDFE-4AC9-AACF-C3D63E420CCC}" type="slidenum">
              <a:rPr lang="fr-FR"/>
              <a:pPr>
                <a:defRPr/>
              </a:pPr>
              <a:t>‹N°›</a:t>
            </a:fld>
            <a:endParaRPr lang="fr-FR"/>
          </a:p>
        </p:txBody>
      </p:sp>
    </p:spTree>
    <p:extLst>
      <p:ext uri="{BB962C8B-B14F-4D97-AF65-F5344CB8AC3E}">
        <p14:creationId xmlns:p14="http://schemas.microsoft.com/office/powerpoint/2010/main" val="17385316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1" dirty="0"/>
              <a:t>Toute personne atteinte d’une ou de plusieurs déficiences des fonctions motrices, physiques, sensorielles, mentales, cognitives ou psychiques peut se voir communiquer une version adaptée d’une œuvre, dès lors que l’auteur ou les </a:t>
            </a:r>
            <a:r>
              <a:rPr lang="fr-FR" b="1" dirty="0" err="1"/>
              <a:t>ayants-droit</a:t>
            </a:r>
            <a:r>
              <a:rPr lang="fr-FR" b="1" dirty="0"/>
              <a:t> ne mettent pas cette œuvre à disposition du public sous une forme qui correspond à ses besoins</a:t>
            </a:r>
            <a:r>
              <a:rPr lang="fr-FR" dirty="0"/>
              <a:t>. </a:t>
            </a:r>
          </a:p>
          <a:p>
            <a:r>
              <a:rPr lang="fr-FR" dirty="0"/>
              <a:t>Droit d’auteur et droits voisins dans la société de l’information</a:t>
            </a:r>
          </a:p>
          <a:p>
            <a:r>
              <a:rPr lang="fr-FR" dirty="0"/>
              <a:t>LCAP Loi relative à la liberté de création, à l’architecture et au patrimoine</a:t>
            </a:r>
          </a:p>
        </p:txBody>
      </p:sp>
      <p:sp>
        <p:nvSpPr>
          <p:cNvPr id="4" name="Espace réservé du numéro de diapositive 3"/>
          <p:cNvSpPr>
            <a:spLocks noGrp="1"/>
          </p:cNvSpPr>
          <p:nvPr>
            <p:ph type="sldNum" sz="quarter" idx="5"/>
          </p:nvPr>
        </p:nvSpPr>
        <p:spPr/>
        <p:txBody>
          <a:bodyPr/>
          <a:lstStyle/>
          <a:p>
            <a:pPr>
              <a:defRPr/>
            </a:pPr>
            <a:fld id="{B0DFCC93-DDFE-4AC9-AACF-C3D63E420CCC}" type="slidenum">
              <a:rPr lang="fr-FR" smtClean="0"/>
              <a:pPr>
                <a:defRPr/>
              </a:pPr>
              <a:t>2</a:t>
            </a:fld>
            <a:endParaRPr lang="fr-FR"/>
          </a:p>
        </p:txBody>
      </p:sp>
    </p:spTree>
    <p:extLst>
      <p:ext uri="{BB962C8B-B14F-4D97-AF65-F5344CB8AC3E}">
        <p14:creationId xmlns:p14="http://schemas.microsoft.com/office/powerpoint/2010/main" val="8926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p:cNvSpPr>
          <p:nvPr>
            <p:ph type="sldImg"/>
          </p:nvPr>
        </p:nvSpPr>
        <p:spPr>
          <a:ln/>
        </p:spPr>
      </p:sp>
      <p:sp>
        <p:nvSpPr>
          <p:cNvPr id="109570" name="Espace réservé des commentaires 2"/>
          <p:cNvSpPr>
            <a:spLocks noGrp="1"/>
          </p:cNvSpPr>
          <p:nvPr>
            <p:ph type="body" idx="1"/>
          </p:nvPr>
        </p:nvSpPr>
        <p:spPr>
          <a:noFill/>
          <a:ln/>
        </p:spPr>
        <p:txBody>
          <a:bodyPr/>
          <a:lstStyle/>
          <a:p>
            <a:endParaRPr lang="fr-FR">
              <a:latin typeface="Arial" charset="0"/>
              <a:cs typeface="Arial" charset="0"/>
            </a:endParaRPr>
          </a:p>
        </p:txBody>
      </p:sp>
      <p:sp>
        <p:nvSpPr>
          <p:cNvPr id="109571" name="Espace réservé du numéro de diapositive 3"/>
          <p:cNvSpPr>
            <a:spLocks noGrp="1"/>
          </p:cNvSpPr>
          <p:nvPr>
            <p:ph type="sldNum" sz="quarter" idx="5"/>
          </p:nvPr>
        </p:nvSpPr>
        <p:spPr>
          <a:noFill/>
        </p:spPr>
        <p:txBody>
          <a:bodyPr/>
          <a:lstStyle/>
          <a:p>
            <a:fld id="{E09BAD6B-C234-42FB-9CD9-565876AA77A7}" type="slidenum">
              <a:rPr lang="fr-FR" smtClean="0">
                <a:latin typeface="Arial" charset="0"/>
                <a:cs typeface="Arial" charset="0"/>
              </a:rPr>
              <a:pPr/>
              <a:t>8</a:t>
            </a:fld>
            <a:endParaRPr lang="fr-FR">
              <a:latin typeface="Arial" charset="0"/>
              <a:cs typeface="Arial" charset="0"/>
            </a:endParaRPr>
          </a:p>
        </p:txBody>
      </p:sp>
    </p:spTree>
    <p:extLst>
      <p:ext uri="{BB962C8B-B14F-4D97-AF65-F5344CB8AC3E}">
        <p14:creationId xmlns:p14="http://schemas.microsoft.com/office/powerpoint/2010/main" val="385122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p:cNvSpPr>
            <a:spLocks noGrp="1" noRot="1" noChangeAspect="1"/>
          </p:cNvSpPr>
          <p:nvPr>
            <p:ph type="sldImg"/>
          </p:nvPr>
        </p:nvSpPr>
        <p:spPr>
          <a:ln/>
        </p:spPr>
      </p:sp>
      <p:sp>
        <p:nvSpPr>
          <p:cNvPr id="123906" name="Espace réservé des commentaires 2"/>
          <p:cNvSpPr>
            <a:spLocks noGrp="1"/>
          </p:cNvSpPr>
          <p:nvPr>
            <p:ph type="body" idx="1"/>
          </p:nvPr>
        </p:nvSpPr>
        <p:spPr>
          <a:noFill/>
          <a:ln/>
        </p:spPr>
        <p:txBody>
          <a:bodyPr/>
          <a:lstStyle/>
          <a:p>
            <a:endParaRPr lang="fr-FR">
              <a:latin typeface="Arial" charset="0"/>
              <a:cs typeface="Arial" charset="0"/>
            </a:endParaRPr>
          </a:p>
        </p:txBody>
      </p:sp>
      <p:sp>
        <p:nvSpPr>
          <p:cNvPr id="123907" name="Espace réservé du numéro de diapositive 3"/>
          <p:cNvSpPr>
            <a:spLocks noGrp="1"/>
          </p:cNvSpPr>
          <p:nvPr>
            <p:ph type="sldNum" sz="quarter" idx="5"/>
          </p:nvPr>
        </p:nvSpPr>
        <p:spPr>
          <a:noFill/>
        </p:spPr>
        <p:txBody>
          <a:bodyPr/>
          <a:lstStyle/>
          <a:p>
            <a:fld id="{030D42AB-983D-4D74-99E7-FA6BBC915D47}" type="slidenum">
              <a:rPr lang="fr-FR" smtClean="0">
                <a:latin typeface="Arial" charset="0"/>
                <a:cs typeface="Arial" charset="0"/>
              </a:rPr>
              <a:pPr/>
              <a:t>15</a:t>
            </a:fld>
            <a:endParaRPr lang="fr-FR">
              <a:latin typeface="Arial" charset="0"/>
              <a:cs typeface="Arial" charset="0"/>
            </a:endParaRPr>
          </a:p>
        </p:txBody>
      </p:sp>
    </p:spTree>
    <p:extLst>
      <p:ext uri="{BB962C8B-B14F-4D97-AF65-F5344CB8AC3E}">
        <p14:creationId xmlns:p14="http://schemas.microsoft.com/office/powerpoint/2010/main" val="9191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p:cNvSpPr>
          <p:nvPr>
            <p:ph type="sldImg"/>
          </p:nvPr>
        </p:nvSpPr>
        <p:spPr>
          <a:xfrm>
            <a:off x="992188" y="768350"/>
            <a:ext cx="5114925" cy="3836988"/>
          </a:xfrm>
          <a:ln/>
        </p:spPr>
      </p:sp>
      <p:sp>
        <p:nvSpPr>
          <p:cNvPr id="119810" name="Espace réservé des commentaires 2"/>
          <p:cNvSpPr>
            <a:spLocks noGrp="1"/>
          </p:cNvSpPr>
          <p:nvPr>
            <p:ph type="body" idx="1"/>
          </p:nvPr>
        </p:nvSpPr>
        <p:spPr>
          <a:noFill/>
          <a:ln/>
        </p:spPr>
        <p:txBody>
          <a:bodyPr/>
          <a:lstStyle/>
          <a:p>
            <a:endParaRPr lang="fr-FR">
              <a:latin typeface="Arial" charset="0"/>
              <a:cs typeface="Arial" charset="0"/>
            </a:endParaRPr>
          </a:p>
        </p:txBody>
      </p:sp>
      <p:sp>
        <p:nvSpPr>
          <p:cNvPr id="119811" name="Espace réservé du numéro de diapositive 3"/>
          <p:cNvSpPr>
            <a:spLocks noGrp="1"/>
          </p:cNvSpPr>
          <p:nvPr>
            <p:ph type="sldNum" sz="quarter" idx="5"/>
          </p:nvPr>
        </p:nvSpPr>
        <p:spPr>
          <a:noFill/>
        </p:spPr>
        <p:txBody>
          <a:bodyPr/>
          <a:lstStyle/>
          <a:p>
            <a:fld id="{BA75C6A3-5913-48B2-84C6-F7FFC51090C1}" type="slidenum">
              <a:rPr lang="fr-FR" smtClean="0">
                <a:latin typeface="Arial" charset="0"/>
                <a:cs typeface="Arial" charset="0"/>
              </a:rPr>
              <a:pPr/>
              <a:t>27</a:t>
            </a:fld>
            <a:endParaRPr lang="fr-FR">
              <a:latin typeface="Arial" charset="0"/>
              <a:cs typeface="Arial" charset="0"/>
            </a:endParaRPr>
          </a:p>
        </p:txBody>
      </p:sp>
    </p:spTree>
    <p:extLst>
      <p:ext uri="{BB962C8B-B14F-4D97-AF65-F5344CB8AC3E}">
        <p14:creationId xmlns:p14="http://schemas.microsoft.com/office/powerpoint/2010/main" val="367331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F8DD645-B9B4-46EE-B031-35C24A448A04}"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8396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074DCC-F2C2-43F5-B89A-9561CFC34AF8}" type="slidenum">
              <a:rPr lang="en-US" smtClean="0"/>
              <a:pPr>
                <a:defRPr/>
              </a:pPr>
              <a:t>‹N°›</a:t>
            </a:fld>
            <a:endParaRPr lang="en-US"/>
          </a:p>
        </p:txBody>
      </p:sp>
    </p:spTree>
    <p:extLst>
      <p:ext uri="{BB962C8B-B14F-4D97-AF65-F5344CB8AC3E}">
        <p14:creationId xmlns:p14="http://schemas.microsoft.com/office/powerpoint/2010/main" val="323129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29FFFD-EA86-4594-A083-03E70FF0AE72}" type="slidenum">
              <a:rPr lang="en-US" smtClean="0"/>
              <a:pPr>
                <a:defRPr/>
              </a:pPr>
              <a:t>‹N°›</a:t>
            </a:fld>
            <a:endParaRPr lang="en-US"/>
          </a:p>
        </p:txBody>
      </p:sp>
    </p:spTree>
    <p:extLst>
      <p:ext uri="{BB962C8B-B14F-4D97-AF65-F5344CB8AC3E}">
        <p14:creationId xmlns:p14="http://schemas.microsoft.com/office/powerpoint/2010/main" val="257573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Vide">
    <p:spTree>
      <p:nvGrpSpPr>
        <p:cNvPr id="1" name=""/>
        <p:cNvGrpSpPr/>
        <p:nvPr/>
      </p:nvGrpSpPr>
      <p:grpSpPr>
        <a:xfrm>
          <a:off x="0" y="0"/>
          <a:ext cx="0" cy="0"/>
          <a:chOff x="0" y="0"/>
          <a:chExt cx="0" cy="0"/>
        </a:xfrm>
      </p:grpSpPr>
      <p:grpSp>
        <p:nvGrpSpPr>
          <p:cNvPr id="3" name="Group 4"/>
          <p:cNvGrpSpPr>
            <a:grpSpLocks/>
          </p:cNvGrpSpPr>
          <p:nvPr/>
        </p:nvGrpSpPr>
        <p:grpSpPr bwMode="auto">
          <a:xfrm>
            <a:off x="0" y="776288"/>
            <a:ext cx="9144000" cy="5556250"/>
            <a:chOff x="0" y="489"/>
            <a:chExt cx="5760" cy="3500"/>
          </a:xfrm>
        </p:grpSpPr>
        <p:sp>
          <p:nvSpPr>
            <p:cNvPr id="4" name="Line 5"/>
            <p:cNvSpPr>
              <a:spLocks noChangeShapeType="1"/>
            </p:cNvSpPr>
            <p:nvPr/>
          </p:nvSpPr>
          <p:spPr bwMode="auto">
            <a:xfrm>
              <a:off x="1" y="3989"/>
              <a:ext cx="5759" cy="0"/>
            </a:xfrm>
            <a:prstGeom prst="line">
              <a:avLst/>
            </a:prstGeom>
            <a:noFill/>
            <a:ln w="19050">
              <a:solidFill>
                <a:srgbClr val="FDF8F1"/>
              </a:solidFill>
              <a:round/>
              <a:headEnd/>
              <a:tailEnd/>
            </a:ln>
            <a:effectLst/>
          </p:spPr>
          <p:txBody>
            <a:bodyPr wrap="none" anchor="ctr"/>
            <a:lstStyle/>
            <a:p>
              <a:pPr eaLnBrk="0" hangingPunct="0">
                <a:lnSpc>
                  <a:spcPct val="85000"/>
                </a:lnSpc>
                <a:defRPr/>
              </a:pPr>
              <a:endParaRPr lang="fr-FR" dirty="0">
                <a:solidFill>
                  <a:srgbClr val="FFFFFF"/>
                </a:solidFill>
                <a:latin typeface="Arial" pitchFamily="34" charset="0"/>
                <a:cs typeface="+mn-cs"/>
              </a:endParaRPr>
            </a:p>
          </p:txBody>
        </p:sp>
        <p:sp>
          <p:nvSpPr>
            <p:cNvPr id="6" name="Line 6"/>
            <p:cNvSpPr>
              <a:spLocks noChangeShapeType="1"/>
            </p:cNvSpPr>
            <p:nvPr/>
          </p:nvSpPr>
          <p:spPr bwMode="auto">
            <a:xfrm>
              <a:off x="0" y="489"/>
              <a:ext cx="5759" cy="0"/>
            </a:xfrm>
            <a:prstGeom prst="line">
              <a:avLst/>
            </a:prstGeom>
            <a:noFill/>
            <a:ln w="25400">
              <a:solidFill>
                <a:srgbClr val="DED9C8"/>
              </a:solidFill>
              <a:round/>
              <a:headEnd/>
              <a:tailEnd/>
            </a:ln>
            <a:effectLst/>
          </p:spPr>
          <p:txBody>
            <a:bodyPr wrap="none" anchor="ctr"/>
            <a:lstStyle/>
            <a:p>
              <a:pPr eaLnBrk="0" hangingPunct="0">
                <a:lnSpc>
                  <a:spcPct val="85000"/>
                </a:lnSpc>
                <a:defRPr/>
              </a:pPr>
              <a:endParaRPr lang="fr-FR" dirty="0">
                <a:solidFill>
                  <a:srgbClr val="FFFFFF"/>
                </a:solidFill>
                <a:latin typeface="Arial" pitchFamily="34" charset="0"/>
                <a:cs typeface="+mn-cs"/>
              </a:endParaRPr>
            </a:p>
          </p:txBody>
        </p:sp>
        <p:sp>
          <p:nvSpPr>
            <p:cNvPr id="7" name="Line 7"/>
            <p:cNvSpPr>
              <a:spLocks noChangeShapeType="1"/>
            </p:cNvSpPr>
            <p:nvPr/>
          </p:nvSpPr>
          <p:spPr bwMode="auto">
            <a:xfrm>
              <a:off x="325" y="489"/>
              <a:ext cx="653" cy="0"/>
            </a:xfrm>
            <a:prstGeom prst="line">
              <a:avLst/>
            </a:prstGeom>
            <a:noFill/>
            <a:ln w="25400">
              <a:solidFill>
                <a:srgbClr val="AFA677"/>
              </a:solidFill>
              <a:round/>
              <a:headEnd/>
              <a:tailEnd/>
            </a:ln>
            <a:effectLst/>
          </p:spPr>
          <p:txBody>
            <a:bodyPr wrap="none" anchor="ctr"/>
            <a:lstStyle/>
            <a:p>
              <a:pPr eaLnBrk="0" hangingPunct="0">
                <a:lnSpc>
                  <a:spcPct val="85000"/>
                </a:lnSpc>
                <a:defRPr/>
              </a:pPr>
              <a:endParaRPr lang="fr-FR" dirty="0">
                <a:solidFill>
                  <a:srgbClr val="FFFFFF"/>
                </a:solidFill>
                <a:latin typeface="Arial" pitchFamily="34" charset="0"/>
                <a:cs typeface="+mn-cs"/>
              </a:endParaRPr>
            </a:p>
          </p:txBody>
        </p:sp>
      </p:grpSp>
      <p:sp>
        <p:nvSpPr>
          <p:cNvPr id="8" name="Rectangle 14"/>
          <p:cNvSpPr>
            <a:spLocks noChangeArrowheads="1"/>
          </p:cNvSpPr>
          <p:nvPr/>
        </p:nvSpPr>
        <p:spPr bwMode="auto">
          <a:xfrm>
            <a:off x="1785938" y="6286500"/>
            <a:ext cx="6572250" cy="261938"/>
          </a:xfrm>
          <a:prstGeom prst="rect">
            <a:avLst/>
          </a:prstGeom>
          <a:noFill/>
          <a:ln w="19050">
            <a:noFill/>
            <a:miter lim="800000"/>
            <a:headEnd/>
            <a:tailEnd/>
          </a:ln>
          <a:effectLst/>
        </p:spPr>
        <p:txBody>
          <a:bodyPr lIns="36000" rIns="72000">
            <a:spAutoFit/>
          </a:bodyPr>
          <a:lstStyle/>
          <a:p>
            <a:pPr algn="ctr" eaLnBrk="0" hangingPunct="0">
              <a:spcBef>
                <a:spcPct val="10000"/>
              </a:spcBef>
              <a:defRPr/>
            </a:pPr>
            <a:r>
              <a:rPr lang="fr-FR" altLang="en-US" sz="1100" dirty="0">
                <a:solidFill>
                  <a:srgbClr val="000000"/>
                </a:solidFill>
                <a:latin typeface="Arial" pitchFamily="34" charset="0"/>
                <a:cs typeface="+mn-cs"/>
              </a:rPr>
              <a:t>Bas de page à personnaliser en affichant masque des diapositives</a:t>
            </a:r>
            <a:r>
              <a:rPr lang="en-GB" altLang="en-US" sz="1100" dirty="0">
                <a:solidFill>
                  <a:srgbClr val="000000"/>
                </a:solidFill>
                <a:latin typeface="Arial" pitchFamily="34" charset="0"/>
                <a:cs typeface="+mn-cs"/>
              </a:rPr>
              <a:t> xx </a:t>
            </a:r>
            <a:r>
              <a:rPr lang="en-GB" altLang="en-US" sz="1100" dirty="0" err="1">
                <a:solidFill>
                  <a:srgbClr val="000000"/>
                </a:solidFill>
                <a:latin typeface="Arial" pitchFamily="34" charset="0"/>
                <a:cs typeface="+mn-cs"/>
              </a:rPr>
              <a:t>novembre</a:t>
            </a:r>
            <a:r>
              <a:rPr lang="en-GB" altLang="en-US" sz="1100" dirty="0">
                <a:solidFill>
                  <a:srgbClr val="000000"/>
                </a:solidFill>
                <a:latin typeface="Arial" pitchFamily="34" charset="0"/>
                <a:cs typeface="+mn-cs"/>
              </a:rPr>
              <a:t> 2016</a:t>
            </a:r>
          </a:p>
        </p:txBody>
      </p:sp>
      <p:sp>
        <p:nvSpPr>
          <p:cNvPr id="9" name="ZoneTexte 13"/>
          <p:cNvSpPr txBox="1"/>
          <p:nvPr/>
        </p:nvSpPr>
        <p:spPr>
          <a:xfrm>
            <a:off x="8358188" y="6286500"/>
            <a:ext cx="642937" cy="249238"/>
          </a:xfrm>
          <a:prstGeom prst="rect">
            <a:avLst/>
          </a:prstGeom>
          <a:noFill/>
        </p:spPr>
        <p:txBody>
          <a:bodyPr>
            <a:spAutoFit/>
          </a:bodyPr>
          <a:lstStyle/>
          <a:p>
            <a:pPr algn="r" eaLnBrk="0" hangingPunct="0">
              <a:lnSpc>
                <a:spcPct val="85000"/>
              </a:lnSpc>
              <a:defRPr/>
            </a:pPr>
            <a:fld id="{EDFC19F8-3AF6-478A-BE2A-91D970CCA8FF}" type="slidenum">
              <a:rPr lang="fr-FR" sz="1200">
                <a:solidFill>
                  <a:srgbClr val="C00000"/>
                </a:solidFill>
                <a:cs typeface="+mn-cs"/>
              </a:rPr>
              <a:pPr algn="r" eaLnBrk="0" hangingPunct="0">
                <a:lnSpc>
                  <a:spcPct val="85000"/>
                </a:lnSpc>
                <a:defRPr/>
              </a:pPr>
              <a:t>‹N°›</a:t>
            </a:fld>
            <a:endParaRPr lang="fr-FR" sz="1200" dirty="0">
              <a:solidFill>
                <a:srgbClr val="C00000"/>
              </a:solidFill>
              <a:cs typeface="+mn-cs"/>
            </a:endParaRPr>
          </a:p>
        </p:txBody>
      </p:sp>
      <p:pic>
        <p:nvPicPr>
          <p:cNvPr id="10" name="Image 10" descr="Logo simplifié Association Valentin Haüy&#10;"/>
          <p:cNvPicPr>
            <a:picLocks noChangeAspect="1"/>
          </p:cNvPicPr>
          <p:nvPr/>
        </p:nvPicPr>
        <p:blipFill>
          <a:blip r:embed="rId2"/>
          <a:srcRect/>
          <a:stretch>
            <a:fillRect/>
          </a:stretch>
        </p:blipFill>
        <p:spPr bwMode="auto">
          <a:xfrm>
            <a:off x="366713" y="6194425"/>
            <a:ext cx="388937" cy="433388"/>
          </a:xfrm>
          <a:prstGeom prst="rect">
            <a:avLst/>
          </a:prstGeom>
          <a:noFill/>
          <a:ln w="9525">
            <a:noFill/>
            <a:miter lim="800000"/>
            <a:headEnd/>
            <a:tailEnd/>
          </a:ln>
        </p:spPr>
      </p:pic>
      <p:pic>
        <p:nvPicPr>
          <p:cNvPr id="11" name="Image 11" descr="rectangle violet"/>
          <p:cNvPicPr>
            <a:picLocks noChangeAspect="1"/>
          </p:cNvPicPr>
          <p:nvPr/>
        </p:nvPicPr>
        <p:blipFill>
          <a:blip r:embed="rId3"/>
          <a:srcRect/>
          <a:stretch>
            <a:fillRect/>
          </a:stretch>
        </p:blipFill>
        <p:spPr bwMode="auto">
          <a:xfrm>
            <a:off x="0" y="6662738"/>
            <a:ext cx="9144000" cy="236537"/>
          </a:xfrm>
          <a:prstGeom prst="rect">
            <a:avLst/>
          </a:prstGeom>
          <a:noFill/>
          <a:ln w="9525">
            <a:noFill/>
            <a:miter lim="800000"/>
            <a:headEnd/>
            <a:tailEnd/>
          </a:ln>
        </p:spPr>
      </p:pic>
      <p:sp>
        <p:nvSpPr>
          <p:cNvPr id="5" name="Titre 4"/>
          <p:cNvSpPr>
            <a:spLocks noGrp="1"/>
          </p:cNvSpPr>
          <p:nvPr>
            <p:ph type="title"/>
          </p:nvPr>
        </p:nvSpPr>
        <p:spPr/>
        <p:txBody>
          <a:bodyPr/>
          <a:lstStyle/>
          <a:p>
            <a:r>
              <a:rPr lang="fr-FR"/>
              <a:t>Modifiez le style du titre</a:t>
            </a:r>
          </a:p>
        </p:txBody>
      </p:sp>
      <p:sp>
        <p:nvSpPr>
          <p:cNvPr id="12" name="Rectangle 9"/>
          <p:cNvSpPr>
            <a:spLocks noGrp="1" noChangeArrowheads="1"/>
          </p:cNvSpPr>
          <p:nvPr>
            <p:ph type="dt" sz="half" idx="10"/>
          </p:nvPr>
        </p:nvSpPr>
        <p:spPr/>
        <p:txBody>
          <a:bodyPr/>
          <a:lstStyle>
            <a:lvl1pPr eaLnBrk="0" hangingPunct="0">
              <a:lnSpc>
                <a:spcPct val="85000"/>
              </a:lnSpc>
              <a:defRPr>
                <a:solidFill>
                  <a:srgbClr val="FFFFFF"/>
                </a:solidFill>
                <a:cs typeface="+mn-cs"/>
              </a:defRPr>
            </a:lvl1pPr>
          </a:lstStyle>
          <a:p>
            <a:pPr>
              <a:defRPr/>
            </a:pPr>
            <a:endParaRPr lang="en-US"/>
          </a:p>
        </p:txBody>
      </p:sp>
      <p:sp>
        <p:nvSpPr>
          <p:cNvPr id="13" name="Rectangle 10"/>
          <p:cNvSpPr>
            <a:spLocks noGrp="1" noChangeArrowheads="1"/>
          </p:cNvSpPr>
          <p:nvPr>
            <p:ph type="ftr" sz="quarter" idx="11"/>
          </p:nvPr>
        </p:nvSpPr>
        <p:spPr/>
        <p:txBody>
          <a:bodyPr/>
          <a:lstStyle>
            <a:lvl1pPr eaLnBrk="0" hangingPunct="0">
              <a:lnSpc>
                <a:spcPct val="85000"/>
              </a:lnSpc>
              <a:defRPr>
                <a:solidFill>
                  <a:srgbClr val="FFFFFF"/>
                </a:solidFill>
                <a:cs typeface="+mn-cs"/>
              </a:defRPr>
            </a:lvl1pPr>
          </a:lstStyle>
          <a:p>
            <a:pPr>
              <a:defRPr/>
            </a:pPr>
            <a:endParaRPr lang="en-US"/>
          </a:p>
        </p:txBody>
      </p:sp>
      <p:sp>
        <p:nvSpPr>
          <p:cNvPr id="14" name="Rectangle 11"/>
          <p:cNvSpPr>
            <a:spLocks noGrp="1" noChangeArrowheads="1"/>
          </p:cNvSpPr>
          <p:nvPr>
            <p:ph type="sldNum" sz="quarter" idx="12"/>
          </p:nvPr>
        </p:nvSpPr>
        <p:spPr/>
        <p:txBody>
          <a:bodyPr/>
          <a:lstStyle>
            <a:lvl1pPr eaLnBrk="0" hangingPunct="0">
              <a:lnSpc>
                <a:spcPct val="85000"/>
              </a:lnSpc>
              <a:defRPr>
                <a:solidFill>
                  <a:srgbClr val="FFFFFF"/>
                </a:solidFill>
                <a:cs typeface="+mn-cs"/>
              </a:defRPr>
            </a:lvl1pPr>
          </a:lstStyle>
          <a:p>
            <a:pPr>
              <a:defRPr/>
            </a:pPr>
            <a:fld id="{0BB7E210-BE9A-44C7-B773-7E7B75994D4B}"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Vide">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Modifiez le style du titre</a:t>
            </a:r>
          </a:p>
        </p:txBody>
      </p:sp>
      <p:sp>
        <p:nvSpPr>
          <p:cNvPr id="3" name="Rectangle 9"/>
          <p:cNvSpPr>
            <a:spLocks noGrp="1" noChangeArrowheads="1"/>
          </p:cNvSpPr>
          <p:nvPr>
            <p:ph type="dt" sz="half" idx="10"/>
          </p:nvPr>
        </p:nvSpPr>
        <p:spPr>
          <a:xfrm>
            <a:off x="8286750" y="6572250"/>
            <a:ext cx="630238" cy="103188"/>
          </a:xfrm>
          <a:prstGeom prst="rect">
            <a:avLst/>
          </a:prstGeom>
        </p:spPr>
        <p:txBody>
          <a:bodyPr/>
          <a:lstStyle>
            <a:lvl1pPr eaLnBrk="0" hangingPunct="0">
              <a:lnSpc>
                <a:spcPct val="85000"/>
              </a:lnSpc>
              <a:defRPr>
                <a:cs typeface="+mn-cs"/>
              </a:defRPr>
            </a:lvl1pPr>
          </a:lstStyle>
          <a:p>
            <a:pPr>
              <a:defRPr/>
            </a:pPr>
            <a:endParaRPr lang="en-US"/>
          </a:p>
        </p:txBody>
      </p:sp>
      <p:sp>
        <p:nvSpPr>
          <p:cNvPr id="4" name="Rectangle 10"/>
          <p:cNvSpPr>
            <a:spLocks noGrp="1" noChangeArrowheads="1"/>
          </p:cNvSpPr>
          <p:nvPr>
            <p:ph type="ftr" sz="quarter" idx="11"/>
          </p:nvPr>
        </p:nvSpPr>
        <p:spPr>
          <a:xfrm>
            <a:off x="8410576" y="6584950"/>
            <a:ext cx="733425" cy="103188"/>
          </a:xfrm>
          <a:prstGeom prst="rect">
            <a:avLst/>
          </a:prstGeom>
        </p:spPr>
        <p:txBody>
          <a:bodyPr/>
          <a:lstStyle>
            <a:lvl1pPr eaLnBrk="0" hangingPunct="0">
              <a:lnSpc>
                <a:spcPct val="85000"/>
              </a:lnSpc>
              <a:defRPr>
                <a:cs typeface="+mn-cs"/>
              </a:defRPr>
            </a:lvl1pPr>
          </a:lstStyle>
          <a:p>
            <a:pPr>
              <a:defRPr/>
            </a:pPr>
            <a:endParaRPr lang="en-US"/>
          </a:p>
        </p:txBody>
      </p:sp>
      <p:sp>
        <p:nvSpPr>
          <p:cNvPr id="6" name="Rectangle 11"/>
          <p:cNvSpPr>
            <a:spLocks noGrp="1" noChangeArrowheads="1"/>
          </p:cNvSpPr>
          <p:nvPr>
            <p:ph type="sldNum" sz="quarter" idx="12"/>
          </p:nvPr>
        </p:nvSpPr>
        <p:spPr>
          <a:xfrm>
            <a:off x="9070976" y="6719890"/>
            <a:ext cx="73025" cy="103187"/>
          </a:xfrm>
          <a:prstGeom prst="rect">
            <a:avLst/>
          </a:prstGeom>
        </p:spPr>
        <p:txBody>
          <a:bodyPr/>
          <a:lstStyle>
            <a:lvl1pPr eaLnBrk="0" hangingPunct="0">
              <a:lnSpc>
                <a:spcPct val="85000"/>
              </a:lnSpc>
              <a:defRPr>
                <a:cs typeface="+mn-cs"/>
              </a:defRPr>
            </a:lvl1pPr>
          </a:lstStyle>
          <a:p>
            <a:pPr>
              <a:defRPr/>
            </a:pPr>
            <a:fld id="{73486026-9182-49CC-986B-146945BEB0D0}" type="slidenum">
              <a:rPr lang="en-US"/>
              <a:pPr>
                <a:defRPr/>
              </a:pPr>
              <a:t>‹N°›</a:t>
            </a:fld>
            <a:endParaRPr lang="en-US"/>
          </a:p>
        </p:txBody>
      </p:sp>
    </p:spTree>
    <p:extLst>
      <p:ext uri="{BB962C8B-B14F-4D97-AF65-F5344CB8AC3E}">
        <p14:creationId xmlns:p14="http://schemas.microsoft.com/office/powerpoint/2010/main" val="391933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539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434F47-3A99-4701-A7D9-FE6C4D9DA92E}"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97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AF012C-846A-47BC-8377-713288D44976}" type="slidenum">
              <a:rPr lang="en-US" smtClean="0"/>
              <a:pPr>
                <a:defRPr/>
              </a:pPr>
              <a:t>‹N°›</a:t>
            </a:fld>
            <a:endParaRPr lang="en-US"/>
          </a:p>
        </p:txBody>
      </p:sp>
    </p:spTree>
    <p:extLst>
      <p:ext uri="{BB962C8B-B14F-4D97-AF65-F5344CB8AC3E}">
        <p14:creationId xmlns:p14="http://schemas.microsoft.com/office/powerpoint/2010/main" val="75404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CF5D5BD-1965-48F2-BBE5-5CB76C9CB605}" type="slidenum">
              <a:rPr lang="en-US" smtClean="0"/>
              <a:pPr>
                <a:defRPr/>
              </a:pPr>
              <a:t>‹N°›</a:t>
            </a:fld>
            <a:endParaRPr lang="en-US"/>
          </a:p>
        </p:txBody>
      </p:sp>
    </p:spTree>
    <p:extLst>
      <p:ext uri="{BB962C8B-B14F-4D97-AF65-F5344CB8AC3E}">
        <p14:creationId xmlns:p14="http://schemas.microsoft.com/office/powerpoint/2010/main" val="7289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9011B6-6AC9-4488-BF51-B43B0477012E}" type="slidenum">
              <a:rPr lang="en-US" smtClean="0"/>
              <a:pPr>
                <a:defRPr/>
              </a:pPr>
              <a:t>‹N°›</a:t>
            </a:fld>
            <a:endParaRPr lang="en-US"/>
          </a:p>
        </p:txBody>
      </p:sp>
    </p:spTree>
    <p:extLst>
      <p:ext uri="{BB962C8B-B14F-4D97-AF65-F5344CB8AC3E}">
        <p14:creationId xmlns:p14="http://schemas.microsoft.com/office/powerpoint/2010/main" val="237029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B959AD-49F4-478E-A013-BE606CDD1B41}" type="datetimeFigureOut">
              <a:rPr lang="en-US" smtClean="0"/>
              <a:t>6/15/2023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14740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84BBEFA-2D96-4EDB-A7F1-E8981D93DD9C}" type="slidenum">
              <a:rPr lang="en-US" smtClean="0"/>
              <a:pPr>
                <a:defRPr/>
              </a:pPr>
              <a:t>‹N°›</a:t>
            </a:fld>
            <a:endParaRPr lang="en-US"/>
          </a:p>
        </p:txBody>
      </p:sp>
    </p:spTree>
    <p:extLst>
      <p:ext uri="{BB962C8B-B14F-4D97-AF65-F5344CB8AC3E}">
        <p14:creationId xmlns:p14="http://schemas.microsoft.com/office/powerpoint/2010/main" val="40342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F5FCFD-47CA-409D-9C5F-6D70967D831B}" type="slidenum">
              <a:rPr lang="en-US" smtClean="0"/>
              <a:pPr>
                <a:defRPr/>
              </a:pPr>
              <a:t>‹N°›</a:t>
            </a:fld>
            <a:endParaRPr lang="en-US"/>
          </a:p>
        </p:txBody>
      </p:sp>
    </p:spTree>
    <p:extLst>
      <p:ext uri="{BB962C8B-B14F-4D97-AF65-F5344CB8AC3E}">
        <p14:creationId xmlns:p14="http://schemas.microsoft.com/office/powerpoint/2010/main" val="257290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FE61780-2E25-4081-A2D9-4C0805256F67}" type="datetimeFigureOut">
              <a:rPr lang="en-US" smtClean="0"/>
              <a:t>6/15/2023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0489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3973" r:id="rId12"/>
    <p:sldLayoutId id="2147483984"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hyperlink" Target="https://www.insee.fr/fr/accueil" TargetMode="External"/><Relationship Id="rId3" Type="http://schemas.openxmlformats.org/officeDocument/2006/relationships/hyperlink" Target="http://www.avh.asso.fr/fr" TargetMode="External"/><Relationship Id="rId7" Type="http://schemas.openxmlformats.org/officeDocument/2006/relationships/hyperlink" Target="http://www.certam-avh.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daisy.org/amis/download" TargetMode="External"/><Relationship Id="rId5" Type="http://schemas.openxmlformats.org/officeDocument/2006/relationships/hyperlink" Target="http://www.onisep.fr/" TargetMode="External"/><Relationship Id="rId10" Type="http://schemas.openxmlformats.org/officeDocument/2006/relationships/hyperlink" Target="https://www.unapei.org/" TargetMode="External"/><Relationship Id="rId4" Type="http://schemas.openxmlformats.org/officeDocument/2006/relationships/hyperlink" Target="http://www.eole.avh.asso.fr/" TargetMode="External"/><Relationship Id="rId9" Type="http://schemas.openxmlformats.org/officeDocument/2006/relationships/hyperlink" Target="https://drees.solidarites-sante.gouv.f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mediathequepro@avh.asso.fr" TargetMode="External"/><Relationship Id="rId2" Type="http://schemas.openxmlformats.org/officeDocument/2006/relationships/hyperlink" Target="mailto:b.raymond-dejoie@avh.asso.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xmlns="" id="{AE220058-3FCE-496E-ADF2-D8A6961F39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xmlns="" id="{E193F809-7E50-4AAD-8E26-878207931C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58452" y="4325112"/>
            <a:ext cx="53492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xmlns="" id="{0594C6B4-3209-958A-CC3A-528A1EE7E6D5}"/>
              </a:ext>
            </a:extLst>
          </p:cNvPr>
          <p:cNvSpPr>
            <a:spLocks noGrp="1"/>
          </p:cNvSpPr>
          <p:nvPr>
            <p:ph type="title"/>
          </p:nvPr>
        </p:nvSpPr>
        <p:spPr>
          <a:xfrm>
            <a:off x="3175620" y="287333"/>
            <a:ext cx="6148908" cy="3566160"/>
          </a:xfrm>
        </p:spPr>
        <p:txBody>
          <a:bodyPr vert="horz" lIns="91440" tIns="45720" rIns="91440" bIns="45720" rtlCol="0" anchor="b">
            <a:normAutofit/>
          </a:bodyPr>
          <a:lstStyle/>
          <a:p>
            <a:r>
              <a:rPr lang="en-US" sz="7400" dirty="0">
                <a:solidFill>
                  <a:srgbClr val="7030A0"/>
                </a:solidFill>
              </a:rPr>
              <a:t>Médiathèque Valentin </a:t>
            </a:r>
            <a:r>
              <a:rPr lang="en-US" sz="7400" dirty="0" err="1">
                <a:solidFill>
                  <a:srgbClr val="7030A0"/>
                </a:solidFill>
              </a:rPr>
              <a:t>Haüy</a:t>
            </a:r>
            <a:endParaRPr lang="en-US" sz="7400" dirty="0">
              <a:solidFill>
                <a:srgbClr val="7030A0"/>
              </a:solidFill>
            </a:endParaRPr>
          </a:p>
        </p:txBody>
      </p:sp>
      <p:sp>
        <p:nvSpPr>
          <p:cNvPr id="5" name="Espace réservé du texte 4">
            <a:extLst>
              <a:ext uri="{FF2B5EF4-FFF2-40B4-BE49-F238E27FC236}">
                <a16:creationId xmlns:a16="http://schemas.microsoft.com/office/drawing/2014/main" xmlns="" id="{8F9589A1-4D57-D769-747E-2F78A92C6518}"/>
              </a:ext>
            </a:extLst>
          </p:cNvPr>
          <p:cNvSpPr>
            <a:spLocks noGrp="1"/>
          </p:cNvSpPr>
          <p:nvPr>
            <p:ph type="body" idx="1"/>
          </p:nvPr>
        </p:nvSpPr>
        <p:spPr>
          <a:xfrm>
            <a:off x="323528" y="4590324"/>
            <a:ext cx="8178538" cy="758947"/>
          </a:xfrm>
        </p:spPr>
        <p:txBody>
          <a:bodyPr vert="horz" lIns="91440" tIns="45720" rIns="91440" bIns="45720" rtlCol="0">
            <a:normAutofit/>
          </a:bodyPr>
          <a:lstStyle/>
          <a:p>
            <a:r>
              <a:rPr lang="en-US" sz="2000" dirty="0">
                <a:solidFill>
                  <a:srgbClr val="7030A0"/>
                </a:solidFill>
              </a:rPr>
              <a:t>Une </a:t>
            </a:r>
            <a:r>
              <a:rPr lang="en-US" sz="2000" dirty="0" err="1">
                <a:solidFill>
                  <a:srgbClr val="7030A0"/>
                </a:solidFill>
              </a:rPr>
              <a:t>offre</a:t>
            </a:r>
            <a:r>
              <a:rPr lang="en-US" sz="2000" dirty="0">
                <a:solidFill>
                  <a:srgbClr val="7030A0"/>
                </a:solidFill>
              </a:rPr>
              <a:t> de lecture pour les </a:t>
            </a:r>
            <a:r>
              <a:rPr lang="en-US" sz="2000" dirty="0" err="1">
                <a:solidFill>
                  <a:srgbClr val="7030A0"/>
                </a:solidFill>
              </a:rPr>
              <a:t>personnes</a:t>
            </a:r>
            <a:r>
              <a:rPr lang="en-US" sz="2000" dirty="0">
                <a:solidFill>
                  <a:srgbClr val="7030A0"/>
                </a:solidFill>
              </a:rPr>
              <a:t> </a:t>
            </a:r>
            <a:r>
              <a:rPr lang="en-US" sz="2000" dirty="0" err="1">
                <a:solidFill>
                  <a:srgbClr val="7030A0"/>
                </a:solidFill>
              </a:rPr>
              <a:t>empêchées</a:t>
            </a:r>
            <a:r>
              <a:rPr lang="en-US" sz="2000" dirty="0">
                <a:solidFill>
                  <a:srgbClr val="7030A0"/>
                </a:solidFill>
              </a:rPr>
              <a:t> de lire du fait d’un trouble </a:t>
            </a:r>
            <a:r>
              <a:rPr lang="en-US" sz="2000" dirty="0" err="1">
                <a:solidFill>
                  <a:srgbClr val="7030A0"/>
                </a:solidFill>
              </a:rPr>
              <a:t>ou</a:t>
            </a:r>
            <a:r>
              <a:rPr lang="en-US" sz="2000" dirty="0">
                <a:solidFill>
                  <a:srgbClr val="7030A0"/>
                </a:solidFill>
              </a:rPr>
              <a:t> d’un handicap</a:t>
            </a:r>
          </a:p>
        </p:txBody>
      </p:sp>
      <p:pic>
        <p:nvPicPr>
          <p:cNvPr id="6" name="Image 3" descr="Logo Association Valentin Haüy&#10;Avec les aveugles et les malvoyants &#10;Agir pour l’autonomie&#10;">
            <a:extLst>
              <a:ext uri="{FF2B5EF4-FFF2-40B4-BE49-F238E27FC236}">
                <a16:creationId xmlns:a16="http://schemas.microsoft.com/office/drawing/2014/main" xmlns="" id="{7D0BF178-494F-DC46-90A5-0D070303E72B}"/>
              </a:ext>
            </a:extLst>
          </p:cNvPr>
          <p:cNvPicPr>
            <a:picLocks noChangeAspect="1"/>
          </p:cNvPicPr>
          <p:nvPr/>
        </p:nvPicPr>
        <p:blipFill>
          <a:blip r:embed="rId2"/>
          <a:stretch>
            <a:fillRect/>
          </a:stretch>
        </p:blipFill>
        <p:spPr bwMode="auto">
          <a:xfrm>
            <a:off x="822967" y="523684"/>
            <a:ext cx="1837115" cy="1154859"/>
          </a:xfrm>
          <a:prstGeom prst="rect">
            <a:avLst/>
          </a:prstGeom>
          <a:noFill/>
        </p:spPr>
      </p:pic>
      <p:sp>
        <p:nvSpPr>
          <p:cNvPr id="21" name="Rectangle 20">
            <a:extLst>
              <a:ext uri="{FF2B5EF4-FFF2-40B4-BE49-F238E27FC236}">
                <a16:creationId xmlns:a16="http://schemas.microsoft.com/office/drawing/2014/main" xmlns="" id="{3E9C5090-7D25-41E3-A6D3-CCAEE505E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xmlns="" id="{11BF8809-0DAC-41E5-A212-ACB4A01BE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numéro de diapositive 2">
            <a:extLst>
              <a:ext uri="{FF2B5EF4-FFF2-40B4-BE49-F238E27FC236}">
                <a16:creationId xmlns:a16="http://schemas.microsoft.com/office/drawing/2014/main" xmlns="" id="{5E1BFB6D-8904-47E7-5A02-77AF36D808B4}"/>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defTabSz="914400">
              <a:spcAft>
                <a:spcPts val="600"/>
              </a:spcAft>
              <a:defRPr/>
            </a:pPr>
            <a:fld id="{73486026-9182-49CC-986B-146945BEB0D0}" type="slidenum">
              <a:rPr lang="en-US" smtClean="0"/>
              <a:pPr defTabSz="914400">
                <a:spcAft>
                  <a:spcPts val="600"/>
                </a:spcAft>
                <a:defRPr/>
              </a:pPr>
              <a:t>1</a:t>
            </a:fld>
            <a:endParaRPr lang="en-US"/>
          </a:p>
        </p:txBody>
      </p:sp>
      <p:cxnSp>
        <p:nvCxnSpPr>
          <p:cNvPr id="10" name="Connecteur droit 9">
            <a:extLst>
              <a:ext uri="{FF2B5EF4-FFF2-40B4-BE49-F238E27FC236}">
                <a16:creationId xmlns:a16="http://schemas.microsoft.com/office/drawing/2014/main" xmlns="" id="{632DA5C7-71C2-C129-298A-2B6F0CFA98CF}"/>
              </a:ext>
            </a:extLst>
          </p:cNvPr>
          <p:cNvCxnSpPr/>
          <p:nvPr/>
        </p:nvCxnSpPr>
        <p:spPr>
          <a:xfrm flipV="1">
            <a:off x="-180528" y="0"/>
            <a:ext cx="5813600" cy="360657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xmlns="" id="{0296A2A1-44C9-394D-F31C-B1F4F96A2D91}"/>
              </a:ext>
            </a:extLst>
          </p:cNvPr>
          <p:cNvSpPr txBox="1"/>
          <p:nvPr/>
        </p:nvSpPr>
        <p:spPr>
          <a:xfrm>
            <a:off x="1907704" y="5860871"/>
            <a:ext cx="5688632" cy="369332"/>
          </a:xfrm>
          <a:prstGeom prst="rect">
            <a:avLst/>
          </a:prstGeom>
          <a:noFill/>
        </p:spPr>
        <p:txBody>
          <a:bodyPr wrap="square" rtlCol="0">
            <a:spAutoFit/>
          </a:bodyPr>
          <a:lstStyle/>
          <a:p>
            <a:r>
              <a:rPr lang="fr-FR" dirty="0">
                <a:solidFill>
                  <a:srgbClr val="7030A0"/>
                </a:solidFill>
              </a:rPr>
              <a:t>Bertille Raymond-Dejoie		Lyon, le 1</a:t>
            </a:r>
            <a:r>
              <a:rPr lang="fr-FR" baseline="30000" dirty="0">
                <a:solidFill>
                  <a:srgbClr val="7030A0"/>
                </a:solidFill>
              </a:rPr>
              <a:t>er</a:t>
            </a:r>
            <a:r>
              <a:rPr lang="fr-FR" dirty="0">
                <a:solidFill>
                  <a:srgbClr val="7030A0"/>
                </a:solidFill>
              </a:rPr>
              <a:t> juin 2023 </a:t>
            </a:r>
          </a:p>
        </p:txBody>
      </p:sp>
      <p:pic>
        <p:nvPicPr>
          <p:cNvPr id="24" name="Image 23" descr="Une image présentant 3 livres côte-à-côte entourés d'un casque audio filaire&#10;">
            <a:extLst>
              <a:ext uri="{FF2B5EF4-FFF2-40B4-BE49-F238E27FC236}">
                <a16:creationId xmlns:a16="http://schemas.microsoft.com/office/drawing/2014/main" xmlns="" id="{410C6ED9-46F9-44A8-EB40-64ADBA3C7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33" y="2252085"/>
            <a:ext cx="2095154" cy="1396769"/>
          </a:xfrm>
          <a:prstGeom prst="rect">
            <a:avLst/>
          </a:prstGeom>
        </p:spPr>
      </p:pic>
    </p:spTree>
    <p:extLst>
      <p:ext uri="{BB962C8B-B14F-4D97-AF65-F5344CB8AC3E}">
        <p14:creationId xmlns:p14="http://schemas.microsoft.com/office/powerpoint/2010/main" val="107591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0A946A1-7CE9-31B0-2952-6E764F866C0A}"/>
              </a:ext>
            </a:extLst>
          </p:cNvPr>
          <p:cNvSpPr>
            <a:spLocks noGrp="1"/>
          </p:cNvSpPr>
          <p:nvPr>
            <p:ph type="title"/>
          </p:nvPr>
        </p:nvSpPr>
        <p:spPr/>
        <p:txBody>
          <a:bodyPr/>
          <a:lstStyle/>
          <a:p>
            <a:r>
              <a:rPr lang="fr-FR" dirty="0">
                <a:solidFill>
                  <a:srgbClr val="7030A0"/>
                </a:solidFill>
              </a:rPr>
              <a:t>Des formations</a:t>
            </a:r>
          </a:p>
        </p:txBody>
      </p:sp>
      <p:sp>
        <p:nvSpPr>
          <p:cNvPr id="3" name="Espace réservé du contenu 2">
            <a:extLst>
              <a:ext uri="{FF2B5EF4-FFF2-40B4-BE49-F238E27FC236}">
                <a16:creationId xmlns:a16="http://schemas.microsoft.com/office/drawing/2014/main" xmlns="" id="{E3DD7EE2-5469-A967-CF62-41612CA31382}"/>
              </a:ext>
            </a:extLst>
          </p:cNvPr>
          <p:cNvSpPr>
            <a:spLocks noGrp="1"/>
          </p:cNvSpPr>
          <p:nvPr>
            <p:ph idx="1"/>
          </p:nvPr>
        </p:nvSpPr>
        <p:spPr/>
        <p:txBody>
          <a:bodyPr>
            <a:normAutofit/>
          </a:bodyPr>
          <a:lstStyle/>
          <a:p>
            <a:pPr>
              <a:buFont typeface="Wingdings" panose="05000000000000000000" pitchFamily="2" charset="2"/>
              <a:buChar char="Ø"/>
            </a:pPr>
            <a:r>
              <a:rPr lang="fr-FR" dirty="0"/>
              <a:t> Une action de formation spécifiquement à destination des bibliothèques</a:t>
            </a:r>
          </a:p>
          <a:p>
            <a:pPr>
              <a:buFont typeface="Wingdings" panose="05000000000000000000" pitchFamily="2" charset="2"/>
              <a:buChar char="Ø"/>
            </a:pPr>
            <a:r>
              <a:rPr lang="fr-FR" dirty="0"/>
              <a:t> Publics : Les bibliothécaires appelés à intervenir auprès des publics handicapés et/ou travaillant à la préfiguration de services adaptés.</a:t>
            </a:r>
          </a:p>
          <a:p>
            <a:pPr>
              <a:buFont typeface="Wingdings" panose="05000000000000000000" pitchFamily="2" charset="2"/>
              <a:buChar char="Ø"/>
            </a:pPr>
            <a:r>
              <a:rPr lang="fr-FR" dirty="0"/>
              <a:t> Objectifs : </a:t>
            </a:r>
          </a:p>
          <a:p>
            <a:pPr lvl="1">
              <a:buFont typeface="Wingdings" panose="05000000000000000000" pitchFamily="2" charset="2"/>
              <a:buChar char="Ø"/>
            </a:pPr>
            <a:r>
              <a:rPr lang="fr-FR" dirty="0"/>
              <a:t> Accueillir les publics empêchés de lire du fait d’un trouble ou d’un handicap (typologie du handicap, accueil des publics…)</a:t>
            </a:r>
          </a:p>
          <a:p>
            <a:pPr lvl="1">
              <a:buFont typeface="Wingdings" panose="05000000000000000000" pitchFamily="2" charset="2"/>
              <a:buChar char="Ø"/>
            </a:pPr>
            <a:r>
              <a:rPr lang="fr-FR" dirty="0"/>
              <a:t> Adapter ses services aux besoins spécifiques des personnes empêchés de lire (moyens d’accès à la lecture, outils et logiciels…)</a:t>
            </a:r>
          </a:p>
          <a:p>
            <a:pPr lvl="1">
              <a:buFont typeface="Wingdings" panose="05000000000000000000" pitchFamily="2" charset="2"/>
              <a:buChar char="Ø"/>
            </a:pPr>
            <a:r>
              <a:rPr lang="fr-FR" dirty="0"/>
              <a:t> Proposer des éléments de politique culturelle</a:t>
            </a:r>
          </a:p>
          <a:p>
            <a:endParaRPr lang="fr-FR" dirty="0"/>
          </a:p>
        </p:txBody>
      </p:sp>
      <p:sp>
        <p:nvSpPr>
          <p:cNvPr id="4" name="Espace réservé du numéro de diapositive 3">
            <a:extLst>
              <a:ext uri="{FF2B5EF4-FFF2-40B4-BE49-F238E27FC236}">
                <a16:creationId xmlns:a16="http://schemas.microsoft.com/office/drawing/2014/main" xmlns="" id="{5394A372-DF4E-C43E-CE3E-74496421697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5214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FC17AC6E-B23D-0662-03E4-D1F601C8ED8F}"/>
              </a:ext>
            </a:extLst>
          </p:cNvPr>
          <p:cNvSpPr>
            <a:spLocks noGrp="1"/>
          </p:cNvSpPr>
          <p:nvPr>
            <p:ph type="ctrTitle"/>
          </p:nvPr>
        </p:nvSpPr>
        <p:spPr/>
        <p:txBody>
          <a:bodyPr/>
          <a:lstStyle/>
          <a:p>
            <a:r>
              <a:rPr lang="fr-FR" dirty="0">
                <a:solidFill>
                  <a:srgbClr val="7030A0"/>
                </a:solidFill>
              </a:rPr>
              <a:t>Les livres audio</a:t>
            </a:r>
          </a:p>
        </p:txBody>
      </p:sp>
      <p:sp>
        <p:nvSpPr>
          <p:cNvPr id="6" name="Sous-titre 5">
            <a:extLst>
              <a:ext uri="{FF2B5EF4-FFF2-40B4-BE49-F238E27FC236}">
                <a16:creationId xmlns:a16="http://schemas.microsoft.com/office/drawing/2014/main" xmlns="" id="{AB79D1A1-FCCB-AF57-3EBB-984D92BC52FD}"/>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F9DCB03B-BF08-4ABC-EE72-0253F1F2A439}"/>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72647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87797C-FC8B-6968-6509-B97E682185A8}"/>
              </a:ext>
            </a:extLst>
          </p:cNvPr>
          <p:cNvSpPr>
            <a:spLocks noGrp="1"/>
          </p:cNvSpPr>
          <p:nvPr>
            <p:ph type="title"/>
          </p:nvPr>
        </p:nvSpPr>
        <p:spPr/>
        <p:txBody>
          <a:bodyPr/>
          <a:lstStyle/>
          <a:p>
            <a:r>
              <a:rPr lang="fr-FR" dirty="0">
                <a:solidFill>
                  <a:srgbClr val="7030A0"/>
                </a:solidFill>
              </a:rPr>
              <a:t>Quels livres audio ? </a:t>
            </a:r>
          </a:p>
        </p:txBody>
      </p:sp>
      <p:sp>
        <p:nvSpPr>
          <p:cNvPr id="3" name="Espace réservé du contenu 2">
            <a:extLst>
              <a:ext uri="{FF2B5EF4-FFF2-40B4-BE49-F238E27FC236}">
                <a16:creationId xmlns:a16="http://schemas.microsoft.com/office/drawing/2014/main" xmlns="" id="{9A873B8F-B3B8-6E45-9F06-FB2806FACC74}"/>
              </a:ext>
            </a:extLst>
          </p:cNvPr>
          <p:cNvSpPr>
            <a:spLocks noGrp="1"/>
          </p:cNvSpPr>
          <p:nvPr>
            <p:ph idx="1"/>
          </p:nvPr>
        </p:nvSpPr>
        <p:spPr/>
        <p:txBody>
          <a:bodyPr>
            <a:normAutofit/>
          </a:bodyPr>
          <a:lstStyle/>
          <a:p>
            <a:pPr>
              <a:buFont typeface="Wingdings" panose="05000000000000000000" pitchFamily="2" charset="2"/>
              <a:buChar char="Ø"/>
            </a:pPr>
            <a:r>
              <a:rPr lang="fr-FR" dirty="0"/>
              <a:t> Livres produits en format Daisy (Digital Accessible Information System), une norme d’enregistrement mondiale</a:t>
            </a:r>
          </a:p>
          <a:p>
            <a:pPr>
              <a:buFont typeface="Wingdings" panose="05000000000000000000" pitchFamily="2" charset="2"/>
              <a:buChar char="Ø"/>
            </a:pPr>
            <a:r>
              <a:rPr lang="fr-FR" dirty="0"/>
              <a:t> Permet différentes fonctionnalités dont : </a:t>
            </a:r>
          </a:p>
          <a:p>
            <a:pPr lvl="1">
              <a:buFont typeface="Wingdings" panose="05000000000000000000" pitchFamily="2" charset="2"/>
              <a:buChar char="Ø"/>
            </a:pPr>
            <a:r>
              <a:rPr lang="fr-FR" dirty="0"/>
              <a:t>Adaptation de la vitesse de lecture</a:t>
            </a:r>
          </a:p>
          <a:p>
            <a:pPr lvl="1">
              <a:buFont typeface="Wingdings" panose="05000000000000000000" pitchFamily="2" charset="2"/>
              <a:buChar char="Ø"/>
            </a:pPr>
            <a:r>
              <a:rPr lang="fr-FR" dirty="0"/>
              <a:t> Sauvegarde du point d’arrêt de lecture</a:t>
            </a:r>
          </a:p>
          <a:p>
            <a:pPr lvl="1">
              <a:buFont typeface="Wingdings" panose="05000000000000000000" pitchFamily="2" charset="2"/>
              <a:buChar char="Ø"/>
            </a:pPr>
            <a:r>
              <a:rPr lang="fr-FR" dirty="0"/>
              <a:t> Dépose de signets</a:t>
            </a:r>
          </a:p>
          <a:p>
            <a:pPr>
              <a:buFont typeface="Wingdings" panose="05000000000000000000" pitchFamily="2" charset="2"/>
              <a:buChar char="Ø"/>
            </a:pPr>
            <a:r>
              <a:rPr lang="fr-FR" dirty="0"/>
              <a:t>Deux types d’enregistrement : </a:t>
            </a:r>
          </a:p>
          <a:p>
            <a:pPr lvl="1">
              <a:buFont typeface="Wingdings" panose="05000000000000000000" pitchFamily="2" charset="2"/>
              <a:buChar char="Ø"/>
            </a:pPr>
            <a:r>
              <a:rPr lang="fr-FR" dirty="0"/>
              <a:t> Voix humaine : texte lu par un lecteur bénévole, audio uniquement. Produit par l’association ou ses partenaires </a:t>
            </a:r>
          </a:p>
          <a:p>
            <a:pPr lvl="1">
              <a:buFont typeface="Wingdings" panose="05000000000000000000" pitchFamily="2" charset="2"/>
              <a:buChar char="Ø"/>
            </a:pPr>
            <a:r>
              <a:rPr lang="fr-FR" dirty="0"/>
              <a:t>Voix de synthèse : Texte généré par ordinateur (voix synthétique de dernière génération). Produit par l’association. Contient la version audio du livre, mais aussi le texte, dont l'affichage est synchronisé avec le son</a:t>
            </a:r>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a:buFont typeface="Wingdings" panose="05000000000000000000" pitchFamily="2" charset="2"/>
              <a:buChar char="Ø"/>
            </a:pPr>
            <a:endParaRPr lang="fr-FR" dirty="0"/>
          </a:p>
          <a:p>
            <a:pPr>
              <a:buFont typeface="Wingdings" panose="05000000000000000000" pitchFamily="2" charset="2"/>
              <a:buChar char="Ø"/>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xmlns="" id="{51DD740F-6D4D-7A74-AF9B-F65947E9245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Image 4" descr="Logo du consortium Daisy : le mot daisy en capitales, de couleur noire entourée par deux arcs de cercle bleus. ">
            <a:extLst>
              <a:ext uri="{FF2B5EF4-FFF2-40B4-BE49-F238E27FC236}">
                <a16:creationId xmlns:a16="http://schemas.microsoft.com/office/drawing/2014/main" xmlns="" id="{51EA3C8F-0B11-19BC-9445-43A2E40122DC}"/>
              </a:ext>
            </a:extLst>
          </p:cNvPr>
          <p:cNvPicPr>
            <a:picLocks noChangeAspect="1"/>
          </p:cNvPicPr>
          <p:nvPr/>
        </p:nvPicPr>
        <p:blipFill>
          <a:blip r:embed="rId2"/>
          <a:stretch>
            <a:fillRect/>
          </a:stretch>
        </p:blipFill>
        <p:spPr>
          <a:xfrm>
            <a:off x="6415329" y="286604"/>
            <a:ext cx="1502024" cy="1327260"/>
          </a:xfrm>
          <a:prstGeom prst="rect">
            <a:avLst/>
          </a:prstGeom>
        </p:spPr>
      </p:pic>
    </p:spTree>
    <p:extLst>
      <p:ext uri="{BB962C8B-B14F-4D97-AF65-F5344CB8AC3E}">
        <p14:creationId xmlns:p14="http://schemas.microsoft.com/office/powerpoint/2010/main" val="127340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64ACD8-9B16-364D-C34D-4027A488F1A3}"/>
              </a:ext>
            </a:extLst>
          </p:cNvPr>
          <p:cNvSpPr>
            <a:spLocks noGrp="1"/>
          </p:cNvSpPr>
          <p:nvPr>
            <p:ph type="title"/>
          </p:nvPr>
        </p:nvSpPr>
        <p:spPr/>
        <p:txBody>
          <a:bodyPr/>
          <a:lstStyle/>
          <a:p>
            <a:r>
              <a:rPr lang="fr-FR" dirty="0">
                <a:solidFill>
                  <a:srgbClr val="7030A0"/>
                </a:solidFill>
              </a:rPr>
              <a:t>Pourquoi proposer des livres audio ? </a:t>
            </a:r>
          </a:p>
        </p:txBody>
      </p:sp>
      <p:sp>
        <p:nvSpPr>
          <p:cNvPr id="3" name="Espace réservé du contenu 2">
            <a:extLst>
              <a:ext uri="{FF2B5EF4-FFF2-40B4-BE49-F238E27FC236}">
                <a16:creationId xmlns:a16="http://schemas.microsoft.com/office/drawing/2014/main" xmlns="" id="{FB89B80A-D037-8256-B5DC-366B1C9B3D37}"/>
              </a:ext>
            </a:extLst>
          </p:cNvPr>
          <p:cNvSpPr>
            <a:spLocks noGrp="1"/>
          </p:cNvSpPr>
          <p:nvPr>
            <p:ph idx="1"/>
          </p:nvPr>
        </p:nvSpPr>
        <p:spPr/>
        <p:txBody>
          <a:bodyPr>
            <a:normAutofit fontScale="92500" lnSpcReduction="20000"/>
          </a:bodyPr>
          <a:lstStyle/>
          <a:p>
            <a:pPr>
              <a:lnSpc>
                <a:spcPct val="120000"/>
              </a:lnSpc>
              <a:spcBef>
                <a:spcPts val="0"/>
              </a:spcBef>
              <a:buFont typeface="Wingdings" panose="05000000000000000000" pitchFamily="2" charset="2"/>
              <a:buChar char="Ø"/>
            </a:pPr>
            <a:r>
              <a:rPr lang="fr-FR" sz="2400" dirty="0"/>
              <a:t>Concentration sur le fond et non sur la forme</a:t>
            </a:r>
          </a:p>
          <a:p>
            <a:pPr lvl="1">
              <a:lnSpc>
                <a:spcPct val="120000"/>
              </a:lnSpc>
              <a:spcBef>
                <a:spcPts val="0"/>
              </a:spcBef>
              <a:buFont typeface="Wingdings" panose="05000000000000000000" pitchFamily="2" charset="2"/>
              <a:buChar char="Ø"/>
            </a:pPr>
            <a:r>
              <a:rPr lang="fr-FR" sz="2200" dirty="0"/>
              <a:t> Notre </a:t>
            </a:r>
            <a:r>
              <a:rPr lang="fr-FR" sz="2400" dirty="0"/>
              <a:t>intérêt n’est pas dans l’apprentissage de la lecture mais dans la compréhension et l’appréhension d’un texte dans sa globalité</a:t>
            </a:r>
          </a:p>
          <a:p>
            <a:pPr>
              <a:lnSpc>
                <a:spcPct val="120000"/>
              </a:lnSpc>
              <a:spcBef>
                <a:spcPts val="0"/>
              </a:spcBef>
              <a:buFont typeface="Wingdings" panose="05000000000000000000" pitchFamily="2" charset="2"/>
              <a:buChar char="Ø"/>
            </a:pPr>
            <a:endParaRPr lang="fr-FR" sz="2400" dirty="0"/>
          </a:p>
          <a:p>
            <a:pPr>
              <a:lnSpc>
                <a:spcPct val="120000"/>
              </a:lnSpc>
              <a:spcBef>
                <a:spcPts val="0"/>
              </a:spcBef>
              <a:buFont typeface="Wingdings" panose="05000000000000000000" pitchFamily="2" charset="2"/>
              <a:buChar char="Ø"/>
            </a:pPr>
            <a:r>
              <a:rPr lang="fr-FR" sz="2400" dirty="0"/>
              <a:t> Lecture nécessaire à l’intégration dans la société</a:t>
            </a:r>
          </a:p>
          <a:p>
            <a:pPr lvl="1">
              <a:lnSpc>
                <a:spcPct val="120000"/>
              </a:lnSpc>
              <a:spcBef>
                <a:spcPts val="0"/>
              </a:spcBef>
              <a:buFont typeface="Wingdings" panose="05000000000000000000" pitchFamily="2" charset="2"/>
              <a:buChar char="Ø"/>
            </a:pPr>
            <a:r>
              <a:rPr lang="fr-FR" sz="2200" dirty="0"/>
              <a:t> Per</a:t>
            </a:r>
            <a:r>
              <a:rPr lang="fr-FR" sz="2400" dirty="0"/>
              <a:t>met d’être actif et citoyen</a:t>
            </a:r>
          </a:p>
          <a:p>
            <a:pPr>
              <a:lnSpc>
                <a:spcPct val="120000"/>
              </a:lnSpc>
              <a:spcBef>
                <a:spcPts val="0"/>
              </a:spcBef>
              <a:buFont typeface="Wingdings" panose="05000000000000000000" pitchFamily="2" charset="2"/>
              <a:buChar char="Ø"/>
            </a:pPr>
            <a:endParaRPr lang="fr-FR" sz="2400" dirty="0"/>
          </a:p>
          <a:p>
            <a:pPr>
              <a:lnSpc>
                <a:spcPct val="120000"/>
              </a:lnSpc>
              <a:spcBef>
                <a:spcPts val="0"/>
              </a:spcBef>
              <a:buFont typeface="Wingdings" panose="05000000000000000000" pitchFamily="2" charset="2"/>
              <a:buChar char="Ø"/>
            </a:pPr>
            <a:r>
              <a:rPr lang="fr-FR" sz="2400" dirty="0"/>
              <a:t> Autonomie du lecteur</a:t>
            </a:r>
          </a:p>
          <a:p>
            <a:pPr lvl="1">
              <a:lnSpc>
                <a:spcPct val="120000"/>
              </a:lnSpc>
              <a:spcBef>
                <a:spcPts val="0"/>
              </a:spcBef>
              <a:buFont typeface="Wingdings" panose="05000000000000000000" pitchFamily="2" charset="2"/>
              <a:buChar char="Ø"/>
            </a:pPr>
            <a:r>
              <a:rPr lang="fr-FR" sz="2200" dirty="0"/>
              <a:t> La lecture peut être effectuée sans accompagnement</a:t>
            </a:r>
            <a:r>
              <a:rPr lang="fr-FR" sz="2400" dirty="0"/>
              <a:t> </a:t>
            </a:r>
          </a:p>
          <a:p>
            <a:pPr marL="201168" lvl="1" indent="0">
              <a:buNone/>
            </a:pPr>
            <a:endParaRPr lang="fr-FR" sz="2200" dirty="0"/>
          </a:p>
          <a:p>
            <a:pPr marL="201168" lvl="1" indent="0">
              <a:buNone/>
            </a:pPr>
            <a:endParaRPr lang="fr-FR" sz="2200" dirty="0"/>
          </a:p>
          <a:p>
            <a:endParaRPr lang="fr-FR" dirty="0"/>
          </a:p>
        </p:txBody>
      </p:sp>
      <p:sp>
        <p:nvSpPr>
          <p:cNvPr id="4" name="Espace réservé du numéro de diapositive 3">
            <a:extLst>
              <a:ext uri="{FF2B5EF4-FFF2-40B4-BE49-F238E27FC236}">
                <a16:creationId xmlns:a16="http://schemas.microsoft.com/office/drawing/2014/main" xmlns="" id="{A50C5AA8-6C2D-3E56-4BCC-D78666C8EFE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4860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6EC504AA-1145-10F8-ED2A-13104B9CEA38}"/>
              </a:ext>
            </a:extLst>
          </p:cNvPr>
          <p:cNvSpPr>
            <a:spLocks noGrp="1"/>
          </p:cNvSpPr>
          <p:nvPr>
            <p:ph type="ctrTitle"/>
          </p:nvPr>
        </p:nvSpPr>
        <p:spPr/>
        <p:txBody>
          <a:bodyPr/>
          <a:lstStyle/>
          <a:p>
            <a:r>
              <a:rPr lang="fr-FR" dirty="0">
                <a:solidFill>
                  <a:srgbClr val="7030A0"/>
                </a:solidFill>
              </a:rPr>
              <a:t>Eole</a:t>
            </a:r>
          </a:p>
        </p:txBody>
      </p:sp>
      <p:sp>
        <p:nvSpPr>
          <p:cNvPr id="6" name="Sous-titre 5">
            <a:extLst>
              <a:ext uri="{FF2B5EF4-FFF2-40B4-BE49-F238E27FC236}">
                <a16:creationId xmlns:a16="http://schemas.microsoft.com/office/drawing/2014/main" xmlns="" id="{B7768982-C4C3-FE80-F54D-2024BC7611D3}"/>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4F3113F7-18B1-7C39-9854-82B5E31019D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8866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Espace réservé du contenu 2"/>
          <p:cNvSpPr>
            <a:spLocks noGrp="1"/>
          </p:cNvSpPr>
          <p:nvPr>
            <p:ph idx="1"/>
          </p:nvPr>
        </p:nvSpPr>
        <p:spPr>
          <a:xfrm>
            <a:off x="379413" y="981075"/>
            <a:ext cx="8672512" cy="5327650"/>
          </a:xfrm>
        </p:spPr>
        <p:txBody>
          <a:bodyPr/>
          <a:lstStyle/>
          <a:p>
            <a:pPr marL="0" indent="0" eaLnBrk="1" hangingPunct="1">
              <a:lnSpc>
                <a:spcPct val="90000"/>
              </a:lnSpc>
              <a:buFontTx/>
              <a:buNone/>
            </a:pPr>
            <a:endParaRPr lang="fr-FR" sz="2000" dirty="0">
              <a:cs typeface="Arial" charset="0"/>
            </a:endParaRPr>
          </a:p>
          <a:p>
            <a:pPr marL="0" indent="0" eaLnBrk="1" hangingPunct="1">
              <a:lnSpc>
                <a:spcPct val="90000"/>
              </a:lnSpc>
              <a:buFont typeface="Wingdings" pitchFamily="2" charset="2"/>
              <a:buNone/>
            </a:pPr>
            <a:endParaRPr lang="fr-FR" sz="2000" dirty="0">
              <a:cs typeface="Arial" charset="0"/>
            </a:endParaRPr>
          </a:p>
        </p:txBody>
      </p:sp>
      <p:pic>
        <p:nvPicPr>
          <p:cNvPr id="122884" name="Picture 2" descr="F:\Documents\Formation ABF 2 Octobre\Eole 2 captures\1 home 1.png"/>
          <p:cNvPicPr>
            <a:picLocks noChangeAspect="1" noChangeArrowheads="1"/>
          </p:cNvPicPr>
          <p:nvPr/>
        </p:nvPicPr>
        <p:blipFill>
          <a:blip r:embed="rId3"/>
          <a:srcRect/>
          <a:stretch>
            <a:fillRect/>
          </a:stretch>
        </p:blipFill>
        <p:spPr bwMode="auto">
          <a:xfrm>
            <a:off x="911225" y="1601787"/>
            <a:ext cx="7608887" cy="5256213"/>
          </a:xfrm>
          <a:prstGeom prst="rect">
            <a:avLst/>
          </a:prstGeom>
          <a:noFill/>
          <a:ln w="9525">
            <a:noFill/>
            <a:miter lim="800000"/>
            <a:headEnd/>
            <a:tailEnd/>
          </a:ln>
        </p:spPr>
      </p:pic>
      <p:sp>
        <p:nvSpPr>
          <p:cNvPr id="3" name="Titre 2">
            <a:extLst>
              <a:ext uri="{FF2B5EF4-FFF2-40B4-BE49-F238E27FC236}">
                <a16:creationId xmlns:a16="http://schemas.microsoft.com/office/drawing/2014/main" xmlns="" id="{CBA40543-2193-1811-2D6B-D5B57FA651E0}"/>
              </a:ext>
            </a:extLst>
          </p:cNvPr>
          <p:cNvSpPr>
            <a:spLocks noGrp="1"/>
          </p:cNvSpPr>
          <p:nvPr>
            <p:ph type="title"/>
          </p:nvPr>
        </p:nvSpPr>
        <p:spPr/>
        <p:txBody>
          <a:bodyPr/>
          <a:lstStyle/>
          <a:p>
            <a:r>
              <a:rPr lang="fr-FR" dirty="0">
                <a:solidFill>
                  <a:srgbClr val="7030A0"/>
                </a:solidFill>
              </a:rPr>
              <a:t>Plateforme de téléchargement Eole</a:t>
            </a:r>
          </a:p>
        </p:txBody>
      </p:sp>
    </p:spTree>
    <p:extLst>
      <p:ext uri="{BB962C8B-B14F-4D97-AF65-F5344CB8AC3E}">
        <p14:creationId xmlns:p14="http://schemas.microsoft.com/office/powerpoint/2010/main" val="243423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2D122C-7150-9A56-30CD-06A7C91C9851}"/>
              </a:ext>
            </a:extLst>
          </p:cNvPr>
          <p:cNvSpPr>
            <a:spLocks noGrp="1"/>
          </p:cNvSpPr>
          <p:nvPr>
            <p:ph type="title"/>
          </p:nvPr>
        </p:nvSpPr>
        <p:spPr/>
        <p:txBody>
          <a:bodyPr/>
          <a:lstStyle/>
          <a:p>
            <a:r>
              <a:rPr lang="fr-FR" dirty="0">
                <a:solidFill>
                  <a:srgbClr val="7030A0"/>
                </a:solidFill>
              </a:rPr>
              <a:t>Catégories</a:t>
            </a:r>
          </a:p>
        </p:txBody>
      </p:sp>
      <p:sp>
        <p:nvSpPr>
          <p:cNvPr id="4" name="Espace réservé du numéro de diapositive 3">
            <a:extLst>
              <a:ext uri="{FF2B5EF4-FFF2-40B4-BE49-F238E27FC236}">
                <a16:creationId xmlns:a16="http://schemas.microsoft.com/office/drawing/2014/main" xmlns="" id="{B981C7A2-8D5E-4315-53EC-C457224A4B5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8" name="Espace réservé du contenu 7" descr="Une image contenant Site web&#10;&#10;Description générée automatiquement">
            <a:extLst>
              <a:ext uri="{FF2B5EF4-FFF2-40B4-BE49-F238E27FC236}">
                <a16:creationId xmlns:a16="http://schemas.microsoft.com/office/drawing/2014/main" xmlns="" id="{6B09AAFE-D9FF-4567-7319-3AF75EBF6D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0092" y="1846263"/>
            <a:ext cx="6748266" cy="4022725"/>
          </a:xfrm>
        </p:spPr>
      </p:pic>
    </p:spTree>
    <p:extLst>
      <p:ext uri="{BB962C8B-B14F-4D97-AF65-F5344CB8AC3E}">
        <p14:creationId xmlns:p14="http://schemas.microsoft.com/office/powerpoint/2010/main" val="319808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C52CED-F8FB-4AB1-3C7C-E5ABF138A86B}"/>
              </a:ext>
            </a:extLst>
          </p:cNvPr>
          <p:cNvSpPr>
            <a:spLocks noGrp="1"/>
          </p:cNvSpPr>
          <p:nvPr>
            <p:ph type="title"/>
          </p:nvPr>
        </p:nvSpPr>
        <p:spPr/>
        <p:txBody>
          <a:bodyPr/>
          <a:lstStyle/>
          <a:p>
            <a:r>
              <a:rPr lang="fr-FR" dirty="0">
                <a:solidFill>
                  <a:srgbClr val="7030A0"/>
                </a:solidFill>
              </a:rPr>
              <a:t>Accessibilité</a:t>
            </a:r>
          </a:p>
        </p:txBody>
      </p:sp>
      <p:sp>
        <p:nvSpPr>
          <p:cNvPr id="4" name="Espace réservé du numéro de diapositive 3">
            <a:extLst>
              <a:ext uri="{FF2B5EF4-FFF2-40B4-BE49-F238E27FC236}">
                <a16:creationId xmlns:a16="http://schemas.microsoft.com/office/drawing/2014/main" xmlns="" id="{B3B6B347-329C-F323-725A-E746AAC6E11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Espace réservé du contenu 6">
            <a:extLst>
              <a:ext uri="{FF2B5EF4-FFF2-40B4-BE49-F238E27FC236}">
                <a16:creationId xmlns:a16="http://schemas.microsoft.com/office/drawing/2014/main" xmlns="" id="{E263B560-EF03-B6D2-E7B5-A3FC38354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599639"/>
            <a:ext cx="7709480" cy="4997870"/>
          </a:xfrm>
        </p:spPr>
      </p:pic>
    </p:spTree>
    <p:extLst>
      <p:ext uri="{BB962C8B-B14F-4D97-AF65-F5344CB8AC3E}">
        <p14:creationId xmlns:p14="http://schemas.microsoft.com/office/powerpoint/2010/main" val="400853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F54320-7663-6FDB-A4B9-B418272C70CA}"/>
              </a:ext>
            </a:extLst>
          </p:cNvPr>
          <p:cNvSpPr>
            <a:spLocks noGrp="1"/>
          </p:cNvSpPr>
          <p:nvPr>
            <p:ph type="title"/>
          </p:nvPr>
        </p:nvSpPr>
        <p:spPr/>
        <p:txBody>
          <a:bodyPr/>
          <a:lstStyle/>
          <a:p>
            <a:r>
              <a:rPr lang="fr-FR" dirty="0">
                <a:solidFill>
                  <a:srgbClr val="7030A0"/>
                </a:solidFill>
              </a:rPr>
              <a:t>Compte professionnel</a:t>
            </a:r>
          </a:p>
        </p:txBody>
      </p:sp>
      <p:sp>
        <p:nvSpPr>
          <p:cNvPr id="4" name="Espace réservé du numéro de diapositive 3">
            <a:extLst>
              <a:ext uri="{FF2B5EF4-FFF2-40B4-BE49-F238E27FC236}">
                <a16:creationId xmlns:a16="http://schemas.microsoft.com/office/drawing/2014/main" xmlns="" id="{B980E806-0BB9-C5DC-2605-FBCCDBFB375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9" name="Espace réservé du contenu 8">
            <a:extLst>
              <a:ext uri="{FF2B5EF4-FFF2-40B4-BE49-F238E27FC236}">
                <a16:creationId xmlns:a16="http://schemas.microsoft.com/office/drawing/2014/main" xmlns="" id="{C049B047-B690-D6C3-17DB-C7EB664BA89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492321" y="1926555"/>
            <a:ext cx="6203808" cy="4022725"/>
          </a:xfrm>
        </p:spPr>
      </p:pic>
    </p:spTree>
    <p:extLst>
      <p:ext uri="{BB962C8B-B14F-4D97-AF65-F5344CB8AC3E}">
        <p14:creationId xmlns:p14="http://schemas.microsoft.com/office/powerpoint/2010/main" val="658059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DCBA6F0E-A1BA-9D7F-8B42-85B259323CF2}"/>
              </a:ext>
            </a:extLst>
          </p:cNvPr>
          <p:cNvSpPr>
            <a:spLocks noGrp="1"/>
          </p:cNvSpPr>
          <p:nvPr>
            <p:ph type="ctrTitle"/>
          </p:nvPr>
        </p:nvSpPr>
        <p:spPr/>
        <p:txBody>
          <a:bodyPr/>
          <a:lstStyle/>
          <a:p>
            <a:r>
              <a:rPr lang="fr-FR" dirty="0">
                <a:solidFill>
                  <a:srgbClr val="7030A0"/>
                </a:solidFill>
              </a:rPr>
              <a:t>Les outils</a:t>
            </a:r>
          </a:p>
        </p:txBody>
      </p:sp>
      <p:sp>
        <p:nvSpPr>
          <p:cNvPr id="6" name="Sous-titre 5">
            <a:extLst>
              <a:ext uri="{FF2B5EF4-FFF2-40B4-BE49-F238E27FC236}">
                <a16:creationId xmlns:a16="http://schemas.microsoft.com/office/drawing/2014/main" xmlns="" id="{9F171E93-475B-2E48-C73A-D2CE0146657D}"/>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E5454DE3-4DF8-3B3B-A922-7725FC9D1A4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78862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3F59B99-29EE-21CF-8663-073E84670D14}"/>
              </a:ext>
            </a:extLst>
          </p:cNvPr>
          <p:cNvSpPr>
            <a:spLocks noGrp="1"/>
          </p:cNvSpPr>
          <p:nvPr>
            <p:ph type="title"/>
          </p:nvPr>
        </p:nvSpPr>
        <p:spPr/>
        <p:txBody>
          <a:bodyPr>
            <a:normAutofit fontScale="90000"/>
          </a:bodyPr>
          <a:lstStyle/>
          <a:p>
            <a:r>
              <a:rPr lang="fr-FR" dirty="0">
                <a:solidFill>
                  <a:srgbClr val="7030A0"/>
                </a:solidFill>
              </a:rPr>
              <a:t>Exception au droit d’auteur pour les personnes handicapées</a:t>
            </a:r>
          </a:p>
        </p:txBody>
      </p:sp>
      <p:sp>
        <p:nvSpPr>
          <p:cNvPr id="3" name="Espace réservé du contenu 2">
            <a:extLst>
              <a:ext uri="{FF2B5EF4-FFF2-40B4-BE49-F238E27FC236}">
                <a16:creationId xmlns:a16="http://schemas.microsoft.com/office/drawing/2014/main" xmlns="" id="{9A8D9266-B6E2-47E7-8B03-DDF4E112AB00}"/>
              </a:ext>
            </a:extLst>
          </p:cNvPr>
          <p:cNvSpPr>
            <a:spLocks noGrp="1"/>
          </p:cNvSpPr>
          <p:nvPr>
            <p:ph sz="half" idx="1"/>
          </p:nvPr>
        </p:nvSpPr>
        <p:spPr>
          <a:xfrm>
            <a:off x="822960" y="1845734"/>
            <a:ext cx="3749040" cy="4463586"/>
          </a:xfrm>
        </p:spPr>
        <p:txBody>
          <a:bodyPr>
            <a:normAutofit/>
          </a:bodyPr>
          <a:lstStyle/>
          <a:p>
            <a:r>
              <a:rPr lang="fr-FR" b="1" dirty="0"/>
              <a:t>2006, loi DADVSI </a:t>
            </a:r>
            <a:r>
              <a:rPr lang="fr-FR" dirty="0"/>
              <a:t>: introduction de l’exception</a:t>
            </a:r>
          </a:p>
          <a:p>
            <a:r>
              <a:rPr lang="fr-FR" b="1" dirty="0"/>
              <a:t>2016, loi LCAP </a:t>
            </a:r>
            <a:r>
              <a:rPr lang="fr-FR" dirty="0"/>
              <a:t>: élargissement des conditions</a:t>
            </a:r>
          </a:p>
          <a:p>
            <a:pPr>
              <a:buFont typeface="Wingdings" panose="05000000000000000000" pitchFamily="2" charset="2"/>
              <a:buChar char="Ø"/>
            </a:pPr>
            <a:r>
              <a:rPr lang="fr-FR" dirty="0"/>
              <a:t> « Déficiences motrices, physiques, sensorielles, mentales, cognitives ou psychiques »</a:t>
            </a:r>
          </a:p>
          <a:p>
            <a:pPr>
              <a:buFont typeface="Wingdings" panose="05000000000000000000" pitchFamily="2" charset="2"/>
              <a:buChar char="Ø"/>
            </a:pPr>
            <a:r>
              <a:rPr lang="fr-FR" dirty="0"/>
              <a:t> Pas de liste exhaustive des besoins et des justificatifs</a:t>
            </a:r>
          </a:p>
          <a:p>
            <a:pPr>
              <a:buFont typeface="Wingdings" panose="05000000000000000000" pitchFamily="2" charset="2"/>
              <a:buChar char="Ø"/>
            </a:pPr>
            <a:r>
              <a:rPr lang="fr-FR" dirty="0"/>
              <a:t> CONFIANCE</a:t>
            </a:r>
          </a:p>
          <a:p>
            <a:pPr marL="0" indent="0">
              <a:buNone/>
            </a:pPr>
            <a:endParaRPr lang="fr-FR" b="1" dirty="0"/>
          </a:p>
        </p:txBody>
      </p:sp>
      <p:graphicFrame>
        <p:nvGraphicFramePr>
          <p:cNvPr id="6" name="Espace réservé du contenu 5">
            <a:extLst>
              <a:ext uri="{FF2B5EF4-FFF2-40B4-BE49-F238E27FC236}">
                <a16:creationId xmlns:a16="http://schemas.microsoft.com/office/drawing/2014/main" xmlns="" id="{F7EBC26E-185E-0DC7-119F-408AD2F12846}"/>
              </a:ext>
            </a:extLst>
          </p:cNvPr>
          <p:cNvGraphicFramePr>
            <a:graphicFrameLocks noGrp="1"/>
          </p:cNvGraphicFramePr>
          <p:nvPr>
            <p:ph sz="half" idx="2"/>
            <p:extLst>
              <p:ext uri="{D42A27DB-BD31-4B8C-83A1-F6EECF244321}">
                <p14:modId xmlns:p14="http://schemas.microsoft.com/office/powerpoint/2010/main" val="2594180712"/>
              </p:ext>
            </p:extLst>
          </p:nvPr>
        </p:nvGraphicFramePr>
        <p:xfrm>
          <a:off x="4664075" y="1846263"/>
          <a:ext cx="370205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a:extLst>
              <a:ext uri="{FF2B5EF4-FFF2-40B4-BE49-F238E27FC236}">
                <a16:creationId xmlns:a16="http://schemas.microsoft.com/office/drawing/2014/main" xmlns="" id="{9FF50B53-B482-165A-6B6F-927049C53D25}"/>
              </a:ext>
            </a:extLst>
          </p:cNvPr>
          <p:cNvSpPr>
            <a:spLocks noGrp="1"/>
          </p:cNvSpPr>
          <p:nvPr>
            <p:ph type="sldNum" sz="quarter" idx="12"/>
          </p:nvPr>
        </p:nvSpPr>
        <p:spPr/>
        <p:txBody>
          <a:bodyPr/>
          <a:lstStyle/>
          <a:p>
            <a:pPr>
              <a:defRPr/>
            </a:pPr>
            <a:fld id="{28AF012C-846A-47BC-8377-713288D44976}" type="slidenum">
              <a:rPr lang="en-US" smtClean="0"/>
              <a:pPr>
                <a:defRPr/>
              </a:pPr>
              <a:t>2</a:t>
            </a:fld>
            <a:endParaRPr lang="en-US"/>
          </a:p>
        </p:txBody>
      </p:sp>
    </p:spTree>
    <p:extLst>
      <p:ext uri="{BB962C8B-B14F-4D97-AF65-F5344CB8AC3E}">
        <p14:creationId xmlns:p14="http://schemas.microsoft.com/office/powerpoint/2010/main" val="274597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8B5D26-B768-19BA-02A9-446007A63D81}"/>
              </a:ext>
            </a:extLst>
          </p:cNvPr>
          <p:cNvSpPr>
            <a:spLocks noGrp="1"/>
          </p:cNvSpPr>
          <p:nvPr>
            <p:ph type="title"/>
          </p:nvPr>
        </p:nvSpPr>
        <p:spPr/>
        <p:txBody>
          <a:bodyPr/>
          <a:lstStyle/>
          <a:p>
            <a:r>
              <a:rPr lang="fr-FR" dirty="0">
                <a:solidFill>
                  <a:srgbClr val="7030A0"/>
                </a:solidFill>
              </a:rPr>
              <a:t>Outils de lecture</a:t>
            </a:r>
          </a:p>
        </p:txBody>
      </p:sp>
      <p:sp>
        <p:nvSpPr>
          <p:cNvPr id="8" name="Espace réservé du contenu 7">
            <a:extLst>
              <a:ext uri="{FF2B5EF4-FFF2-40B4-BE49-F238E27FC236}">
                <a16:creationId xmlns:a16="http://schemas.microsoft.com/office/drawing/2014/main" xmlns="" id="{602EBAF0-F357-C088-613B-F819FE338F97}"/>
              </a:ext>
            </a:extLst>
          </p:cNvPr>
          <p:cNvSpPr>
            <a:spLocks noGrp="1"/>
          </p:cNvSpPr>
          <p:nvPr>
            <p:ph sz="half" idx="1"/>
          </p:nvPr>
        </p:nvSpPr>
        <p:spPr>
          <a:xfrm>
            <a:off x="822960" y="2492896"/>
            <a:ext cx="3703320" cy="3376198"/>
          </a:xfrm>
        </p:spPr>
        <p:txBody>
          <a:bodyPr/>
          <a:lstStyle/>
          <a:p>
            <a:pPr>
              <a:buFont typeface="Wingdings" panose="05000000000000000000" pitchFamily="2" charset="2"/>
              <a:buChar char="Ø"/>
            </a:pPr>
            <a:r>
              <a:rPr lang="fr-FR" sz="2800" dirty="0"/>
              <a:t> Lecteurs de table </a:t>
            </a:r>
          </a:p>
          <a:p>
            <a:pPr>
              <a:buFont typeface="Wingdings" panose="05000000000000000000" pitchFamily="2" charset="2"/>
              <a:buChar char="Ø"/>
            </a:pPr>
            <a:r>
              <a:rPr lang="fr-FR" sz="2800" dirty="0"/>
              <a:t> Lecteurs portables</a:t>
            </a:r>
          </a:p>
          <a:p>
            <a:pPr>
              <a:buFont typeface="Wingdings" panose="05000000000000000000" pitchFamily="2" charset="2"/>
              <a:buChar char="Ø"/>
            </a:pPr>
            <a:r>
              <a:rPr lang="fr-FR" sz="2800" dirty="0"/>
              <a:t> Smartphones</a:t>
            </a:r>
          </a:p>
          <a:p>
            <a:pPr>
              <a:buFont typeface="Wingdings" panose="05000000000000000000" pitchFamily="2" charset="2"/>
              <a:buChar char="Ø"/>
            </a:pPr>
            <a:r>
              <a:rPr lang="fr-FR" sz="2800" dirty="0"/>
              <a:t> Tablettes</a:t>
            </a:r>
          </a:p>
          <a:p>
            <a:pPr>
              <a:buFont typeface="Wingdings" panose="05000000000000000000" pitchFamily="2" charset="2"/>
              <a:buChar char="Ø"/>
            </a:pPr>
            <a:r>
              <a:rPr lang="fr-FR" sz="2800" dirty="0"/>
              <a:t> Ordinateurs</a:t>
            </a:r>
          </a:p>
        </p:txBody>
      </p:sp>
      <p:pic>
        <p:nvPicPr>
          <p:cNvPr id="11" name="Espace réservé du contenu 10">
            <a:extLst>
              <a:ext uri="{FF2B5EF4-FFF2-40B4-BE49-F238E27FC236}">
                <a16:creationId xmlns:a16="http://schemas.microsoft.com/office/drawing/2014/main" xmlns="" id="{C37BC010-7C45-AA45-3BC4-E0919ECA99B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07963" y="1846263"/>
            <a:ext cx="3014273" cy="4022725"/>
          </a:xfrm>
        </p:spPr>
      </p:pic>
      <p:sp>
        <p:nvSpPr>
          <p:cNvPr id="3" name="Espace réservé du numéro de diapositive 2">
            <a:extLst>
              <a:ext uri="{FF2B5EF4-FFF2-40B4-BE49-F238E27FC236}">
                <a16:creationId xmlns:a16="http://schemas.microsoft.com/office/drawing/2014/main" xmlns="" id="{A5F8DEDD-4F68-CE9C-5832-05FB07B51B15}"/>
              </a:ext>
            </a:extLst>
          </p:cNvPr>
          <p:cNvSpPr>
            <a:spLocks noGrp="1"/>
          </p:cNvSpPr>
          <p:nvPr>
            <p:ph type="sldNum" sz="quarter" idx="12"/>
          </p:nvPr>
        </p:nvSpPr>
        <p:spPr/>
        <p:txBody>
          <a:bodyPr/>
          <a:lstStyle/>
          <a:p>
            <a:pPr>
              <a:defRPr/>
            </a:pPr>
            <a:fld id="{73486026-9182-49CC-986B-146945BEB0D0}" type="slidenum">
              <a:rPr lang="en-US" smtClean="0"/>
              <a:pPr>
                <a:defRPr/>
              </a:pPr>
              <a:t>20</a:t>
            </a:fld>
            <a:endParaRPr lang="en-US"/>
          </a:p>
        </p:txBody>
      </p:sp>
    </p:spTree>
    <p:extLst>
      <p:ext uri="{BB962C8B-B14F-4D97-AF65-F5344CB8AC3E}">
        <p14:creationId xmlns:p14="http://schemas.microsoft.com/office/powerpoint/2010/main" val="1701071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595619-33DB-26C0-EE88-B593AE4D9502}"/>
              </a:ext>
            </a:extLst>
          </p:cNvPr>
          <p:cNvSpPr>
            <a:spLocks noGrp="1"/>
          </p:cNvSpPr>
          <p:nvPr>
            <p:ph type="title"/>
          </p:nvPr>
        </p:nvSpPr>
        <p:spPr/>
        <p:txBody>
          <a:bodyPr/>
          <a:lstStyle/>
          <a:p>
            <a:r>
              <a:rPr lang="fr-FR" dirty="0">
                <a:solidFill>
                  <a:srgbClr val="7030A0"/>
                </a:solidFill>
              </a:rPr>
              <a:t>Applications</a:t>
            </a:r>
          </a:p>
        </p:txBody>
      </p:sp>
      <p:sp>
        <p:nvSpPr>
          <p:cNvPr id="6" name="Espace réservé du texte 5">
            <a:extLst>
              <a:ext uri="{FF2B5EF4-FFF2-40B4-BE49-F238E27FC236}">
                <a16:creationId xmlns:a16="http://schemas.microsoft.com/office/drawing/2014/main" xmlns="" id="{D5755E15-336C-2CB3-4433-5DEB4004471F}"/>
              </a:ext>
            </a:extLst>
          </p:cNvPr>
          <p:cNvSpPr>
            <a:spLocks noGrp="1"/>
          </p:cNvSpPr>
          <p:nvPr>
            <p:ph type="body" idx="1"/>
          </p:nvPr>
        </p:nvSpPr>
        <p:spPr/>
        <p:txBody>
          <a:bodyPr/>
          <a:lstStyle/>
          <a:p>
            <a:r>
              <a:rPr lang="fr-FR" dirty="0"/>
              <a:t>DOLPHIN EASY READER</a:t>
            </a:r>
          </a:p>
        </p:txBody>
      </p:sp>
      <p:sp>
        <p:nvSpPr>
          <p:cNvPr id="7" name="Espace réservé du contenu 6">
            <a:extLst>
              <a:ext uri="{FF2B5EF4-FFF2-40B4-BE49-F238E27FC236}">
                <a16:creationId xmlns:a16="http://schemas.microsoft.com/office/drawing/2014/main" xmlns="" id="{FDB92AA7-02C6-C93F-41A1-B8B987777206}"/>
              </a:ext>
            </a:extLst>
          </p:cNvPr>
          <p:cNvSpPr>
            <a:spLocks noGrp="1"/>
          </p:cNvSpPr>
          <p:nvPr>
            <p:ph sz="half" idx="2"/>
          </p:nvPr>
        </p:nvSpPr>
        <p:spPr/>
        <p:txBody>
          <a:bodyPr/>
          <a:lstStyle/>
          <a:p>
            <a:r>
              <a:rPr lang="fr-FR" dirty="0"/>
              <a:t>Permet de lire le format Daisy sur smartphone, tablette et ordinateur</a:t>
            </a:r>
          </a:p>
          <a:p>
            <a:r>
              <a:rPr lang="fr-FR" dirty="0"/>
              <a:t>Gratuit sur inscription</a:t>
            </a:r>
          </a:p>
        </p:txBody>
      </p:sp>
      <p:sp>
        <p:nvSpPr>
          <p:cNvPr id="8" name="Espace réservé du texte 7">
            <a:extLst>
              <a:ext uri="{FF2B5EF4-FFF2-40B4-BE49-F238E27FC236}">
                <a16:creationId xmlns:a16="http://schemas.microsoft.com/office/drawing/2014/main" xmlns="" id="{60A0C17A-8DA0-7795-09FE-2D164D8EC72D}"/>
              </a:ext>
            </a:extLst>
          </p:cNvPr>
          <p:cNvSpPr>
            <a:spLocks noGrp="1"/>
          </p:cNvSpPr>
          <p:nvPr>
            <p:ph type="body" sz="quarter" idx="3"/>
          </p:nvPr>
        </p:nvSpPr>
        <p:spPr/>
        <p:txBody>
          <a:bodyPr/>
          <a:lstStyle/>
          <a:p>
            <a:r>
              <a:rPr lang="fr-FR" dirty="0"/>
              <a:t>VOICE DREAM READER</a:t>
            </a:r>
          </a:p>
        </p:txBody>
      </p:sp>
      <p:sp>
        <p:nvSpPr>
          <p:cNvPr id="9" name="Espace réservé du contenu 8">
            <a:extLst>
              <a:ext uri="{FF2B5EF4-FFF2-40B4-BE49-F238E27FC236}">
                <a16:creationId xmlns:a16="http://schemas.microsoft.com/office/drawing/2014/main" xmlns="" id="{5163E54B-305B-2CAF-D067-C84A44EC034E}"/>
              </a:ext>
            </a:extLst>
          </p:cNvPr>
          <p:cNvSpPr>
            <a:spLocks noGrp="1"/>
          </p:cNvSpPr>
          <p:nvPr>
            <p:ph sz="quarter" idx="4"/>
          </p:nvPr>
        </p:nvSpPr>
        <p:spPr/>
        <p:txBody>
          <a:bodyPr/>
          <a:lstStyle/>
          <a:p>
            <a:r>
              <a:rPr lang="fr-FR" dirty="0"/>
              <a:t>Permet de lire le format Daisy sur smartphone et tablette</a:t>
            </a:r>
          </a:p>
          <a:p>
            <a:r>
              <a:rPr lang="fr-FR" dirty="0"/>
              <a:t>9.99 €</a:t>
            </a:r>
          </a:p>
        </p:txBody>
      </p:sp>
      <p:sp>
        <p:nvSpPr>
          <p:cNvPr id="5" name="Espace réservé du numéro de diapositive 4">
            <a:extLst>
              <a:ext uri="{FF2B5EF4-FFF2-40B4-BE49-F238E27FC236}">
                <a16:creationId xmlns:a16="http://schemas.microsoft.com/office/drawing/2014/main" xmlns="" id="{59750580-F557-F476-ACE3-CFDB96A37CFD}"/>
              </a:ext>
            </a:extLst>
          </p:cNvPr>
          <p:cNvSpPr>
            <a:spLocks noGrp="1"/>
          </p:cNvSpPr>
          <p:nvPr>
            <p:ph type="sldNum" sz="quarter" idx="12"/>
          </p:nvPr>
        </p:nvSpPr>
        <p:spPr/>
        <p:txBody>
          <a:bodyPr/>
          <a:lstStyle/>
          <a:p>
            <a:pPr>
              <a:defRPr/>
            </a:pPr>
            <a:fld id="{28AF012C-846A-47BC-8377-713288D44976}" type="slidenum">
              <a:rPr lang="en-US" smtClean="0"/>
              <a:pPr>
                <a:defRPr/>
              </a:pPr>
              <a:t>21</a:t>
            </a:fld>
            <a:endParaRPr lang="en-US"/>
          </a:p>
        </p:txBody>
      </p:sp>
      <p:pic>
        <p:nvPicPr>
          <p:cNvPr id="10" name="Picture 2">
            <a:extLst>
              <a:ext uri="{FF2B5EF4-FFF2-40B4-BE49-F238E27FC236}">
                <a16:creationId xmlns:a16="http://schemas.microsoft.com/office/drawing/2014/main" xmlns="" id="{1B38F54D-2927-7F40-A691-746CC56CA675}"/>
              </a:ext>
            </a:extLst>
          </p:cNvPr>
          <p:cNvPicPr>
            <a:picLocks noChangeAspect="1" noChangeArrowheads="1"/>
          </p:cNvPicPr>
          <p:nvPr/>
        </p:nvPicPr>
        <p:blipFill>
          <a:blip r:embed="rId2"/>
          <a:srcRect/>
          <a:stretch>
            <a:fillRect/>
          </a:stretch>
        </p:blipFill>
        <p:spPr bwMode="auto">
          <a:xfrm>
            <a:off x="5841394" y="4409828"/>
            <a:ext cx="1754611" cy="1754611"/>
          </a:xfrm>
          <a:prstGeom prst="rect">
            <a:avLst/>
          </a:prstGeom>
          <a:noFill/>
          <a:ln w="9525">
            <a:noFill/>
            <a:miter lim="800000"/>
            <a:headEnd/>
            <a:tailEnd/>
          </a:ln>
        </p:spPr>
      </p:pic>
      <p:pic>
        <p:nvPicPr>
          <p:cNvPr id="11" name="Picture 2">
            <a:extLst>
              <a:ext uri="{FF2B5EF4-FFF2-40B4-BE49-F238E27FC236}">
                <a16:creationId xmlns:a16="http://schemas.microsoft.com/office/drawing/2014/main" xmlns="" id="{81606EA4-A4E3-36B4-B33C-E810EFA0F5A8}"/>
              </a:ext>
            </a:extLst>
          </p:cNvPr>
          <p:cNvPicPr>
            <a:picLocks noChangeAspect="1" noChangeArrowheads="1"/>
          </p:cNvPicPr>
          <p:nvPr/>
        </p:nvPicPr>
        <p:blipFill>
          <a:blip r:embed="rId3"/>
          <a:srcRect/>
          <a:stretch>
            <a:fillRect/>
          </a:stretch>
        </p:blipFill>
        <p:spPr bwMode="auto">
          <a:xfrm>
            <a:off x="1547664" y="4409829"/>
            <a:ext cx="1754611" cy="1754611"/>
          </a:xfrm>
          <a:prstGeom prst="rect">
            <a:avLst/>
          </a:prstGeom>
          <a:noFill/>
          <a:ln w="9525">
            <a:noFill/>
            <a:miter lim="800000"/>
            <a:headEnd/>
            <a:tailEnd/>
          </a:ln>
        </p:spPr>
      </p:pic>
    </p:spTree>
    <p:extLst>
      <p:ext uri="{BB962C8B-B14F-4D97-AF65-F5344CB8AC3E}">
        <p14:creationId xmlns:p14="http://schemas.microsoft.com/office/powerpoint/2010/main" val="267644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B2C275DB-B2D5-8302-5C03-73F8805B4A59}"/>
              </a:ext>
            </a:extLst>
          </p:cNvPr>
          <p:cNvSpPr>
            <a:spLocks noGrp="1"/>
          </p:cNvSpPr>
          <p:nvPr>
            <p:ph type="ctrTitle"/>
          </p:nvPr>
        </p:nvSpPr>
        <p:spPr/>
        <p:txBody>
          <a:bodyPr/>
          <a:lstStyle/>
          <a:p>
            <a:r>
              <a:rPr lang="fr-FR" dirty="0">
                <a:solidFill>
                  <a:srgbClr val="7030A0"/>
                </a:solidFill>
              </a:rPr>
              <a:t>Les partenaires</a:t>
            </a:r>
          </a:p>
        </p:txBody>
      </p:sp>
      <p:sp>
        <p:nvSpPr>
          <p:cNvPr id="6" name="Sous-titre 5">
            <a:extLst>
              <a:ext uri="{FF2B5EF4-FFF2-40B4-BE49-F238E27FC236}">
                <a16:creationId xmlns:a16="http://schemas.microsoft.com/office/drawing/2014/main" xmlns="" id="{623E7D2B-F2F0-131A-17AD-A09AA045EDAC}"/>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1133947-90EF-D00F-0D5D-31DE28E7180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9680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AF8F03-25C1-E71B-AFA2-DC760BC62BE0}"/>
              </a:ext>
            </a:extLst>
          </p:cNvPr>
          <p:cNvSpPr>
            <a:spLocks noGrp="1"/>
          </p:cNvSpPr>
          <p:nvPr>
            <p:ph type="title"/>
          </p:nvPr>
        </p:nvSpPr>
        <p:spPr/>
        <p:txBody>
          <a:bodyPr/>
          <a:lstStyle/>
          <a:p>
            <a:r>
              <a:rPr lang="fr-FR" dirty="0">
                <a:solidFill>
                  <a:srgbClr val="7030A0"/>
                </a:solidFill>
              </a:rPr>
              <a:t>Avec qui ? </a:t>
            </a:r>
          </a:p>
        </p:txBody>
      </p:sp>
      <p:sp>
        <p:nvSpPr>
          <p:cNvPr id="3" name="Espace réservé du contenu 2">
            <a:extLst>
              <a:ext uri="{FF2B5EF4-FFF2-40B4-BE49-F238E27FC236}">
                <a16:creationId xmlns:a16="http://schemas.microsoft.com/office/drawing/2014/main" xmlns="" id="{2C9FA478-66DA-5A3A-7752-5EA549860C2C}"/>
              </a:ext>
            </a:extLst>
          </p:cNvPr>
          <p:cNvSpPr>
            <a:spLocks noGrp="1"/>
          </p:cNvSpPr>
          <p:nvPr>
            <p:ph idx="1"/>
          </p:nvPr>
        </p:nvSpPr>
        <p:spPr/>
        <p:txBody>
          <a:bodyPr/>
          <a:lstStyle/>
          <a:p>
            <a:pPr>
              <a:buFont typeface="Wingdings" panose="05000000000000000000" pitchFamily="2" charset="2"/>
              <a:buChar char="Ø"/>
            </a:pPr>
            <a:r>
              <a:rPr lang="fr-FR" dirty="0"/>
              <a:t> Plus de 390 bibliothèques partenaires</a:t>
            </a:r>
          </a:p>
          <a:p>
            <a:pPr>
              <a:buFont typeface="Wingdings" panose="05000000000000000000" pitchFamily="2" charset="2"/>
              <a:buChar char="Ø"/>
            </a:pPr>
            <a:r>
              <a:rPr lang="fr-FR" dirty="0"/>
              <a:t> Ces bibliothèques proposent notre offre à leurs usagers tout en assurant une médiation et un accompagnement.</a:t>
            </a:r>
          </a:p>
          <a:p>
            <a:pPr>
              <a:buFont typeface="Wingdings" panose="05000000000000000000" pitchFamily="2" charset="2"/>
              <a:buChar char="Ø"/>
            </a:pPr>
            <a:r>
              <a:rPr lang="fr-FR" dirty="0"/>
              <a:t> Notre médiathèque leur propose : </a:t>
            </a:r>
          </a:p>
          <a:p>
            <a:pPr lvl="1">
              <a:buFont typeface="Wingdings" panose="05000000000000000000" pitchFamily="2" charset="2"/>
              <a:buChar char="Ø"/>
            </a:pPr>
            <a:r>
              <a:rPr lang="fr-FR" dirty="0"/>
              <a:t> L’accès à notre médiathèque Eole</a:t>
            </a:r>
          </a:p>
          <a:p>
            <a:pPr lvl="1">
              <a:buFont typeface="Wingdings" panose="05000000000000000000" pitchFamily="2" charset="2"/>
              <a:buChar char="Ø"/>
            </a:pPr>
            <a:r>
              <a:rPr lang="fr-FR" dirty="0"/>
              <a:t> Un accompagnement dans la mise en place de leur service de lecture accessible</a:t>
            </a:r>
          </a:p>
          <a:p>
            <a:pPr lvl="1">
              <a:buFont typeface="Wingdings" panose="05000000000000000000" pitchFamily="2" charset="2"/>
              <a:buChar char="Ø"/>
            </a:pPr>
            <a:r>
              <a:rPr lang="fr-FR" dirty="0"/>
              <a:t>Des conseils et la formation des professionnels</a:t>
            </a:r>
          </a:p>
          <a:p>
            <a:pPr lvl="1">
              <a:buFont typeface="Wingdings" panose="05000000000000000000" pitchFamily="2" charset="2"/>
              <a:buChar char="Ø"/>
            </a:pPr>
            <a:r>
              <a:rPr lang="fr-FR" dirty="0"/>
              <a:t> Des outils de communication</a:t>
            </a:r>
          </a:p>
          <a:p>
            <a:pPr lvl="1">
              <a:buFont typeface="Wingdings" panose="05000000000000000000" pitchFamily="2" charset="2"/>
              <a:buChar char="Ø"/>
            </a:pPr>
            <a:r>
              <a:rPr lang="fr-FR" dirty="0"/>
              <a:t> Un outil de gestion professionnel des usagers concernés</a:t>
            </a:r>
          </a:p>
          <a:p>
            <a:pPr lvl="1">
              <a:buFont typeface="Wingdings" panose="05000000000000000000" pitchFamily="2" charset="2"/>
              <a:buChar char="Ø"/>
            </a:pPr>
            <a:r>
              <a:rPr lang="fr-FR" dirty="0"/>
              <a:t> La construction et l’animation d’un réseau au sein de ces partenaires</a:t>
            </a:r>
          </a:p>
        </p:txBody>
      </p:sp>
      <p:sp>
        <p:nvSpPr>
          <p:cNvPr id="4" name="Espace réservé du numéro de diapositive 3">
            <a:extLst>
              <a:ext uri="{FF2B5EF4-FFF2-40B4-BE49-F238E27FC236}">
                <a16:creationId xmlns:a16="http://schemas.microsoft.com/office/drawing/2014/main" xmlns="" id="{AB8492E1-D83F-F8FC-D29D-636E2D00F65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743422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B1AD789-9C36-B178-FB69-CB3F2A96E039}"/>
              </a:ext>
            </a:extLst>
          </p:cNvPr>
          <p:cNvSpPr>
            <a:spLocks noGrp="1"/>
          </p:cNvSpPr>
          <p:nvPr>
            <p:ph type="title"/>
          </p:nvPr>
        </p:nvSpPr>
        <p:spPr/>
        <p:txBody>
          <a:bodyPr/>
          <a:lstStyle/>
          <a:p>
            <a:r>
              <a:rPr lang="fr-FR" dirty="0">
                <a:solidFill>
                  <a:srgbClr val="7030A0"/>
                </a:solidFill>
              </a:rPr>
              <a:t>Prix littéraires</a:t>
            </a:r>
          </a:p>
        </p:txBody>
      </p:sp>
      <p:sp>
        <p:nvSpPr>
          <p:cNvPr id="3" name="Espace réservé du contenu 2">
            <a:extLst>
              <a:ext uri="{FF2B5EF4-FFF2-40B4-BE49-F238E27FC236}">
                <a16:creationId xmlns:a16="http://schemas.microsoft.com/office/drawing/2014/main" xmlns="" id="{80C8504E-8B69-07B3-A3F7-F7ED8EBE7960}"/>
              </a:ext>
            </a:extLst>
          </p:cNvPr>
          <p:cNvSpPr>
            <a:spLocks noGrp="1"/>
          </p:cNvSpPr>
          <p:nvPr>
            <p:ph idx="1"/>
          </p:nvPr>
        </p:nvSpPr>
        <p:spPr>
          <a:xfrm>
            <a:off x="822959" y="1845734"/>
            <a:ext cx="5549241" cy="2184461"/>
          </a:xfrm>
        </p:spPr>
        <p:txBody>
          <a:bodyPr/>
          <a:lstStyle/>
          <a:p>
            <a:pPr>
              <a:buFont typeface="Wingdings" panose="05000000000000000000" pitchFamily="2" charset="2"/>
              <a:buChar char="Ø"/>
            </a:pPr>
            <a:r>
              <a:rPr lang="fr-FR" dirty="0"/>
              <a:t> Partenaire depuis plusieurs années du Prix des Incorruptibles</a:t>
            </a:r>
          </a:p>
          <a:p>
            <a:pPr lvl="1">
              <a:buFont typeface="Wingdings" panose="05000000000000000000" pitchFamily="2" charset="2"/>
              <a:buChar char="Ø"/>
            </a:pPr>
            <a:r>
              <a:rPr lang="fr-FR" dirty="0"/>
              <a:t> La médiathèque adapte la sélection en version audio</a:t>
            </a:r>
          </a:p>
          <a:p>
            <a:pPr lvl="1">
              <a:buFont typeface="Wingdings" panose="05000000000000000000" pitchFamily="2" charset="2"/>
              <a:buChar char="Ø"/>
            </a:pPr>
            <a:r>
              <a:rPr lang="fr-FR" dirty="0"/>
              <a:t> Objectif : permettre à tous les publics de participer pleinement au projet de classe</a:t>
            </a:r>
          </a:p>
          <a:p>
            <a:pPr lvl="1">
              <a:buFont typeface="Wingdings" panose="05000000000000000000" pitchFamily="2" charset="2"/>
              <a:buChar char="Ø"/>
            </a:pPr>
            <a:r>
              <a:rPr lang="fr-FR" dirty="0"/>
              <a:t> Participation aux journées spécifiques et remise de prix</a:t>
            </a:r>
          </a:p>
          <a:p>
            <a:endParaRPr lang="fr-FR" dirty="0"/>
          </a:p>
        </p:txBody>
      </p:sp>
      <p:sp>
        <p:nvSpPr>
          <p:cNvPr id="4" name="Espace réservé du numéro de diapositive 3">
            <a:extLst>
              <a:ext uri="{FF2B5EF4-FFF2-40B4-BE49-F238E27FC236}">
                <a16:creationId xmlns:a16="http://schemas.microsoft.com/office/drawing/2014/main" xmlns="" id="{DDDA3492-17D8-0883-E7B7-45AF2D89344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Image 4" descr="Affiche du prix des Incorruptibles, très colorée, elle représente des livres et des lecteurs dans différentes positions">
            <a:extLst>
              <a:ext uri="{FF2B5EF4-FFF2-40B4-BE49-F238E27FC236}">
                <a16:creationId xmlns:a16="http://schemas.microsoft.com/office/drawing/2014/main" xmlns="" id="{2B1F1153-6140-D3E9-94A1-2B890EEF85DB}"/>
              </a:ext>
            </a:extLst>
          </p:cNvPr>
          <p:cNvPicPr>
            <a:picLocks noChangeAspect="1"/>
          </p:cNvPicPr>
          <p:nvPr/>
        </p:nvPicPr>
        <p:blipFill>
          <a:blip r:embed="rId2"/>
          <a:stretch>
            <a:fillRect/>
          </a:stretch>
        </p:blipFill>
        <p:spPr>
          <a:xfrm>
            <a:off x="6372200" y="1628800"/>
            <a:ext cx="1708179" cy="2401395"/>
          </a:xfrm>
          <a:prstGeom prst="rect">
            <a:avLst/>
          </a:prstGeom>
        </p:spPr>
      </p:pic>
      <p:sp>
        <p:nvSpPr>
          <p:cNvPr id="6" name="ZoneTexte 5">
            <a:extLst>
              <a:ext uri="{FF2B5EF4-FFF2-40B4-BE49-F238E27FC236}">
                <a16:creationId xmlns:a16="http://schemas.microsoft.com/office/drawing/2014/main" xmlns="" id="{0DAA5FE1-EEFE-F76C-E788-E4E09C8F7F11}"/>
              </a:ext>
            </a:extLst>
          </p:cNvPr>
          <p:cNvSpPr txBox="1"/>
          <p:nvPr/>
        </p:nvSpPr>
        <p:spPr>
          <a:xfrm>
            <a:off x="822958" y="4138568"/>
            <a:ext cx="5333217" cy="1754326"/>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fr-FR" dirty="0"/>
              <a:t>D’autres partenaires voient leurs prix littéraires adaptés : </a:t>
            </a:r>
          </a:p>
          <a:p>
            <a:pPr marL="742950" lvl="1" indent="-285750">
              <a:buClr>
                <a:schemeClr val="accent1"/>
              </a:buClr>
              <a:buFont typeface="Wingdings" panose="05000000000000000000" pitchFamily="2" charset="2"/>
              <a:buChar char="Ø"/>
            </a:pPr>
            <a:r>
              <a:rPr lang="fr-FR" dirty="0"/>
              <a:t>Département de l’Ile et Villaine</a:t>
            </a:r>
          </a:p>
          <a:p>
            <a:pPr marL="742950" lvl="1" indent="-285750">
              <a:buClr>
                <a:schemeClr val="accent1"/>
              </a:buClr>
              <a:buFont typeface="Wingdings" panose="05000000000000000000" pitchFamily="2" charset="2"/>
              <a:buChar char="Ø"/>
            </a:pPr>
            <a:r>
              <a:rPr lang="fr-FR" dirty="0"/>
              <a:t>Département de la Corrèze</a:t>
            </a:r>
          </a:p>
          <a:p>
            <a:pPr marL="742950" lvl="1" indent="-285750">
              <a:buClr>
                <a:schemeClr val="accent1"/>
              </a:buClr>
              <a:buFont typeface="Wingdings" panose="05000000000000000000" pitchFamily="2" charset="2"/>
              <a:buChar char="Ø"/>
            </a:pPr>
            <a:r>
              <a:rPr lang="fr-FR" dirty="0"/>
              <a:t>Savoie-Biblio</a:t>
            </a:r>
          </a:p>
          <a:p>
            <a:pPr marL="742950" lvl="1" indent="-285750">
              <a:buClr>
                <a:schemeClr val="accent1"/>
              </a:buClr>
              <a:buFont typeface="Wingdings" panose="05000000000000000000" pitchFamily="2" charset="2"/>
              <a:buChar char="Ø"/>
            </a:pPr>
            <a:r>
              <a:rPr lang="fr-FR" dirty="0"/>
              <a:t>…  </a:t>
            </a:r>
          </a:p>
        </p:txBody>
      </p:sp>
    </p:spTree>
    <p:extLst>
      <p:ext uri="{BB962C8B-B14F-4D97-AF65-F5344CB8AC3E}">
        <p14:creationId xmlns:p14="http://schemas.microsoft.com/office/powerpoint/2010/main" val="192435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54965D8F-E6F8-30FF-F514-E67E7BB2B001}"/>
              </a:ext>
            </a:extLst>
          </p:cNvPr>
          <p:cNvSpPr>
            <a:spLocks noGrp="1"/>
          </p:cNvSpPr>
          <p:nvPr>
            <p:ph type="ctrTitle"/>
          </p:nvPr>
        </p:nvSpPr>
        <p:spPr/>
        <p:txBody>
          <a:bodyPr/>
          <a:lstStyle/>
          <a:p>
            <a:r>
              <a:rPr lang="fr-FR" dirty="0">
                <a:solidFill>
                  <a:srgbClr val="7030A0"/>
                </a:solidFill>
              </a:rPr>
              <a:t>Les essentiels</a:t>
            </a:r>
          </a:p>
        </p:txBody>
      </p:sp>
      <p:sp>
        <p:nvSpPr>
          <p:cNvPr id="6" name="Sous-titre 5">
            <a:extLst>
              <a:ext uri="{FF2B5EF4-FFF2-40B4-BE49-F238E27FC236}">
                <a16:creationId xmlns:a16="http://schemas.microsoft.com/office/drawing/2014/main" xmlns="" id="{78E04CCE-597B-9E9F-E392-690B6E01BEE2}"/>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B867CEE-E2B5-04E5-6CC4-B3253D36611C}"/>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16355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D9A070-E6A9-1339-AFD0-9BA1A28ADCB0}"/>
              </a:ext>
            </a:extLst>
          </p:cNvPr>
          <p:cNvSpPr>
            <a:spLocks noGrp="1"/>
          </p:cNvSpPr>
          <p:nvPr>
            <p:ph type="title"/>
          </p:nvPr>
        </p:nvSpPr>
        <p:spPr/>
        <p:txBody>
          <a:bodyPr/>
          <a:lstStyle/>
          <a:p>
            <a:r>
              <a:rPr lang="fr-FR" dirty="0">
                <a:solidFill>
                  <a:srgbClr val="7030A0"/>
                </a:solidFill>
              </a:rPr>
              <a:t>A retenir</a:t>
            </a:r>
          </a:p>
        </p:txBody>
      </p:sp>
      <p:sp>
        <p:nvSpPr>
          <p:cNvPr id="4" name="Espace réservé du numéro de diapositive 3">
            <a:extLst>
              <a:ext uri="{FF2B5EF4-FFF2-40B4-BE49-F238E27FC236}">
                <a16:creationId xmlns:a16="http://schemas.microsoft.com/office/drawing/2014/main" xmlns="" id="{229636B5-7C8C-47D1-3DB4-535FEB1B7A8C}"/>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ZoneTexte 4">
            <a:extLst>
              <a:ext uri="{FF2B5EF4-FFF2-40B4-BE49-F238E27FC236}">
                <a16:creationId xmlns:a16="http://schemas.microsoft.com/office/drawing/2014/main" xmlns="" id="{FF88FE4F-191E-3F9F-4EAB-F4FEB9E3B86C}"/>
              </a:ext>
            </a:extLst>
          </p:cNvPr>
          <p:cNvSpPr txBox="1"/>
          <p:nvPr/>
        </p:nvSpPr>
        <p:spPr>
          <a:xfrm>
            <a:off x="1043608" y="2420888"/>
            <a:ext cx="2304256" cy="830997"/>
          </a:xfrm>
          <a:prstGeom prst="rect">
            <a:avLst/>
          </a:prstGeom>
          <a:noFill/>
        </p:spPr>
        <p:txBody>
          <a:bodyPr wrap="square" rtlCol="0">
            <a:spAutoFit/>
          </a:bodyPr>
          <a:lstStyle/>
          <a:p>
            <a:r>
              <a:rPr lang="fr-FR" sz="2400" dirty="0"/>
              <a:t>Un cadre légal restreint</a:t>
            </a:r>
          </a:p>
        </p:txBody>
      </p:sp>
      <p:sp>
        <p:nvSpPr>
          <p:cNvPr id="6" name="ZoneTexte 5">
            <a:extLst>
              <a:ext uri="{FF2B5EF4-FFF2-40B4-BE49-F238E27FC236}">
                <a16:creationId xmlns:a16="http://schemas.microsoft.com/office/drawing/2014/main" xmlns="" id="{6FED1AE9-A987-EBBA-4785-0C0CA0DFC19D}"/>
              </a:ext>
            </a:extLst>
          </p:cNvPr>
          <p:cNvSpPr txBox="1"/>
          <p:nvPr/>
        </p:nvSpPr>
        <p:spPr>
          <a:xfrm>
            <a:off x="5613097" y="3013501"/>
            <a:ext cx="2304256" cy="830997"/>
          </a:xfrm>
          <a:prstGeom prst="rect">
            <a:avLst/>
          </a:prstGeom>
          <a:noFill/>
        </p:spPr>
        <p:txBody>
          <a:bodyPr wrap="square" rtlCol="0">
            <a:spAutoFit/>
          </a:bodyPr>
          <a:lstStyle/>
          <a:p>
            <a:r>
              <a:rPr lang="fr-FR" sz="2400" dirty="0"/>
              <a:t>Des publics variés</a:t>
            </a:r>
          </a:p>
        </p:txBody>
      </p:sp>
      <p:sp>
        <p:nvSpPr>
          <p:cNvPr id="7" name="ZoneTexte 6">
            <a:extLst>
              <a:ext uri="{FF2B5EF4-FFF2-40B4-BE49-F238E27FC236}">
                <a16:creationId xmlns:a16="http://schemas.microsoft.com/office/drawing/2014/main" xmlns="" id="{8216FD12-A2DB-F9B2-F04B-5C715FCAC4C6}"/>
              </a:ext>
            </a:extLst>
          </p:cNvPr>
          <p:cNvSpPr txBox="1"/>
          <p:nvPr/>
        </p:nvSpPr>
        <p:spPr>
          <a:xfrm>
            <a:off x="1475656" y="4149080"/>
            <a:ext cx="2664296" cy="830997"/>
          </a:xfrm>
          <a:prstGeom prst="rect">
            <a:avLst/>
          </a:prstGeom>
          <a:noFill/>
        </p:spPr>
        <p:txBody>
          <a:bodyPr wrap="square" rtlCol="0">
            <a:spAutoFit/>
          </a:bodyPr>
          <a:lstStyle/>
          <a:p>
            <a:r>
              <a:rPr lang="fr-FR" sz="2400" dirty="0"/>
              <a:t>Le bénéfice de l’audio</a:t>
            </a:r>
          </a:p>
        </p:txBody>
      </p:sp>
      <p:sp>
        <p:nvSpPr>
          <p:cNvPr id="8" name="ZoneTexte 7">
            <a:extLst>
              <a:ext uri="{FF2B5EF4-FFF2-40B4-BE49-F238E27FC236}">
                <a16:creationId xmlns:a16="http://schemas.microsoft.com/office/drawing/2014/main" xmlns="" id="{D0E19A57-840C-6381-1143-F62D2696673A}"/>
              </a:ext>
            </a:extLst>
          </p:cNvPr>
          <p:cNvSpPr txBox="1"/>
          <p:nvPr/>
        </p:nvSpPr>
        <p:spPr>
          <a:xfrm>
            <a:off x="4499992" y="5113691"/>
            <a:ext cx="2547256" cy="830997"/>
          </a:xfrm>
          <a:prstGeom prst="rect">
            <a:avLst/>
          </a:prstGeom>
          <a:noFill/>
        </p:spPr>
        <p:txBody>
          <a:bodyPr wrap="square" rtlCol="0">
            <a:spAutoFit/>
          </a:bodyPr>
          <a:lstStyle/>
          <a:p>
            <a:r>
              <a:rPr lang="fr-FR" sz="2400" dirty="0"/>
              <a:t>Des bibliothécaires spécialisées</a:t>
            </a:r>
          </a:p>
        </p:txBody>
      </p:sp>
      <p:pic>
        <p:nvPicPr>
          <p:cNvPr id="10" name="Graphique 9" descr="Casque audio avec un remplissage uni">
            <a:extLst>
              <a:ext uri="{FF2B5EF4-FFF2-40B4-BE49-F238E27FC236}">
                <a16:creationId xmlns:a16="http://schemas.microsoft.com/office/drawing/2014/main" xmlns="" id="{F1ACF708-4E21-27C1-2079-52B988579A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5760" y="4065677"/>
            <a:ext cx="914400" cy="914400"/>
          </a:xfrm>
          <a:prstGeom prst="rect">
            <a:avLst/>
          </a:prstGeom>
        </p:spPr>
      </p:pic>
      <p:pic>
        <p:nvPicPr>
          <p:cNvPr id="12" name="Image 11" descr="Une image contenant Police, logo, Graphique, typographie&#10;&#10;Description générée automatiquement">
            <a:extLst>
              <a:ext uri="{FF2B5EF4-FFF2-40B4-BE49-F238E27FC236}">
                <a16:creationId xmlns:a16="http://schemas.microsoft.com/office/drawing/2014/main" xmlns="" id="{ADA95727-EC65-7EDB-ADD5-6B38C509C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2323090"/>
            <a:ext cx="2618182" cy="690411"/>
          </a:xfrm>
          <a:prstGeom prst="rect">
            <a:avLst/>
          </a:prstGeom>
        </p:spPr>
      </p:pic>
      <p:pic>
        <p:nvPicPr>
          <p:cNvPr id="14" name="Graphique 13" descr="Création de récits avec un remplissage uni">
            <a:extLst>
              <a:ext uri="{FF2B5EF4-FFF2-40B4-BE49-F238E27FC236}">
                <a16:creationId xmlns:a16="http://schemas.microsoft.com/office/drawing/2014/main" xmlns="" id="{103F5F17-7BCD-5FFC-1B8C-EC6C3DD59B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11144" y="4980077"/>
            <a:ext cx="914400" cy="914400"/>
          </a:xfrm>
          <a:prstGeom prst="rect">
            <a:avLst/>
          </a:prstGeom>
        </p:spPr>
      </p:pic>
      <p:pic>
        <p:nvPicPr>
          <p:cNvPr id="16" name="Graphique 15" descr="Case cochée avec un remplissage uni">
            <a:extLst>
              <a:ext uri="{FF2B5EF4-FFF2-40B4-BE49-F238E27FC236}">
                <a16:creationId xmlns:a16="http://schemas.microsoft.com/office/drawing/2014/main" xmlns="" id="{62C2AF19-58B7-A7B7-AF35-05B10C63E0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807804" y="2333924"/>
            <a:ext cx="914400" cy="914400"/>
          </a:xfrm>
          <a:prstGeom prst="rect">
            <a:avLst/>
          </a:prstGeom>
        </p:spPr>
      </p:pic>
    </p:spTree>
    <p:extLst>
      <p:ext uri="{BB962C8B-B14F-4D97-AF65-F5344CB8AC3E}">
        <p14:creationId xmlns:p14="http://schemas.microsoft.com/office/powerpoint/2010/main" val="260019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D6CEEF20-415B-8C8B-9CD3-F5FF2C7AC8A2}"/>
              </a:ext>
            </a:extLst>
          </p:cNvPr>
          <p:cNvSpPr>
            <a:spLocks noGrp="1"/>
          </p:cNvSpPr>
          <p:nvPr>
            <p:ph type="title"/>
          </p:nvPr>
        </p:nvSpPr>
        <p:spPr/>
        <p:txBody>
          <a:bodyPr/>
          <a:lstStyle/>
          <a:p>
            <a:r>
              <a:rPr lang="fr-FR" dirty="0">
                <a:solidFill>
                  <a:srgbClr val="7030A0"/>
                </a:solidFill>
              </a:rPr>
              <a:t>Sources et ressources</a:t>
            </a:r>
          </a:p>
        </p:txBody>
      </p:sp>
      <p:sp>
        <p:nvSpPr>
          <p:cNvPr id="6" name="Espace réservé du contenu 5">
            <a:extLst>
              <a:ext uri="{FF2B5EF4-FFF2-40B4-BE49-F238E27FC236}">
                <a16:creationId xmlns:a16="http://schemas.microsoft.com/office/drawing/2014/main" xmlns="" id="{F0F9B143-9E80-9A91-68BF-4155A787B3F5}"/>
              </a:ext>
            </a:extLst>
          </p:cNvPr>
          <p:cNvSpPr>
            <a:spLocks noGrp="1"/>
          </p:cNvSpPr>
          <p:nvPr>
            <p:ph idx="1"/>
          </p:nvPr>
        </p:nvSpPr>
        <p:spPr>
          <a:xfrm>
            <a:off x="454400" y="1700808"/>
            <a:ext cx="8280919" cy="4536504"/>
          </a:xfrm>
        </p:spPr>
        <p:txBody>
          <a:bodyPr>
            <a:noAutofit/>
          </a:bodyPr>
          <a:lstStyle/>
          <a:p>
            <a:pPr>
              <a:lnSpc>
                <a:spcPct val="110000"/>
              </a:lnSpc>
            </a:pPr>
            <a:r>
              <a:rPr lang="fr-FR" sz="2100" b="0" dirty="0">
                <a:solidFill>
                  <a:schemeClr val="tx1"/>
                </a:solidFill>
              </a:rPr>
              <a:t>Site de l’association Valentin Haüy : </a:t>
            </a:r>
            <a:r>
              <a:rPr lang="fr-FR" sz="2100" dirty="0">
                <a:solidFill>
                  <a:srgbClr val="7030A0"/>
                </a:solidFill>
                <a:hlinkClick r:id="rId3">
                  <a:extLst>
                    <a:ext uri="{A12FA001-AC4F-418D-AE19-62706E023703}">
                      <ahyp:hlinkClr xmlns:ahyp="http://schemas.microsoft.com/office/drawing/2018/hyperlinkcolor" xmlns="" val="tx"/>
                    </a:ext>
                  </a:extLst>
                </a:hlinkClick>
              </a:rPr>
              <a:t>http://www.avh.asso.fr/fr</a:t>
            </a:r>
            <a:r>
              <a:rPr lang="fr-FR" sz="2100" dirty="0">
                <a:solidFill>
                  <a:srgbClr val="7030A0"/>
                </a:solidFill>
              </a:rPr>
              <a:t> </a:t>
            </a:r>
          </a:p>
          <a:p>
            <a:pPr>
              <a:lnSpc>
                <a:spcPct val="110000"/>
              </a:lnSpc>
            </a:pPr>
            <a:r>
              <a:rPr lang="fr-FR" sz="2100" b="0" dirty="0">
                <a:solidFill>
                  <a:schemeClr val="tx1"/>
                </a:solidFill>
              </a:rPr>
              <a:t>Bibliothèque de téléchargement Eole : </a:t>
            </a:r>
            <a:r>
              <a:rPr lang="fr-FR" sz="2100" dirty="0">
                <a:solidFill>
                  <a:srgbClr val="7030A0"/>
                </a:solidFill>
                <a:hlinkClick r:id="rId4">
                  <a:extLst>
                    <a:ext uri="{A12FA001-AC4F-418D-AE19-62706E023703}">
                      <ahyp:hlinkClr xmlns:ahyp="http://schemas.microsoft.com/office/drawing/2018/hyperlinkcolor" xmlns="" val="tx"/>
                    </a:ext>
                  </a:extLst>
                </a:hlinkClick>
              </a:rPr>
              <a:t>http://www.eole.avh.asso.fr/</a:t>
            </a:r>
            <a:endParaRPr lang="fr-FR" sz="2100" dirty="0">
              <a:solidFill>
                <a:srgbClr val="7030A0"/>
              </a:solidFill>
            </a:endParaRPr>
          </a:p>
          <a:p>
            <a:pPr>
              <a:lnSpc>
                <a:spcPct val="110000"/>
              </a:lnSpc>
            </a:pPr>
            <a:r>
              <a:rPr lang="fr-FR" sz="2100" dirty="0">
                <a:solidFill>
                  <a:schemeClr val="tx1"/>
                </a:solidFill>
              </a:rPr>
              <a:t>Site du Ministère de la Culture : </a:t>
            </a:r>
            <a:r>
              <a:rPr lang="fr-FR" sz="2100" dirty="0">
                <a:solidFill>
                  <a:srgbClr val="7030A0"/>
                </a:solidFill>
                <a:hlinkClick r:id="rId5">
                  <a:extLst>
                    <a:ext uri="{A12FA001-AC4F-418D-AE19-62706E023703}">
                      <ahyp:hlinkClr xmlns:ahyp="http://schemas.microsoft.com/office/drawing/2018/hyperlinkcolor" xmlns="" val="tx"/>
                    </a:ext>
                  </a:extLst>
                </a:hlinkClick>
              </a:rPr>
              <a:t>http://www.culturecommunication.gouv.fr/</a:t>
            </a:r>
          </a:p>
          <a:p>
            <a:pPr>
              <a:lnSpc>
                <a:spcPct val="110000"/>
              </a:lnSpc>
            </a:pPr>
            <a:r>
              <a:rPr lang="fr-FR" sz="2100" dirty="0">
                <a:solidFill>
                  <a:schemeClr val="tx1"/>
                </a:solidFill>
              </a:rPr>
              <a:t>Site du consortium Daisy : </a:t>
            </a:r>
            <a:r>
              <a:rPr lang="fr-FR" sz="2100" dirty="0">
                <a:solidFill>
                  <a:srgbClr val="7030A0"/>
                </a:solidFill>
                <a:hlinkClick r:id="rId6">
                  <a:extLst>
                    <a:ext uri="{A12FA001-AC4F-418D-AE19-62706E023703}">
                      <ahyp:hlinkClr xmlns:ahyp="http://schemas.microsoft.com/office/drawing/2018/hyperlinkcolor" xmlns="" val="tx"/>
                    </a:ext>
                  </a:extLst>
                </a:hlinkClick>
              </a:rPr>
              <a:t>http://www.daisy.org/amis/download</a:t>
            </a:r>
            <a:endParaRPr lang="fr-FR" sz="2100" dirty="0">
              <a:solidFill>
                <a:srgbClr val="7030A0"/>
              </a:solidFill>
            </a:endParaRPr>
          </a:p>
          <a:p>
            <a:pPr>
              <a:lnSpc>
                <a:spcPct val="110000"/>
              </a:lnSpc>
            </a:pPr>
            <a:r>
              <a:rPr lang="fr-FR" sz="2100" b="0" dirty="0">
                <a:solidFill>
                  <a:schemeClr val="tx1"/>
                </a:solidFill>
              </a:rPr>
              <a:t>Site du </a:t>
            </a:r>
            <a:r>
              <a:rPr lang="fr-FR" sz="2100" b="0" dirty="0" err="1">
                <a:solidFill>
                  <a:schemeClr val="tx1"/>
                </a:solidFill>
              </a:rPr>
              <a:t>Certam</a:t>
            </a:r>
            <a:r>
              <a:rPr lang="fr-FR" sz="2100" b="0" dirty="0">
                <a:solidFill>
                  <a:schemeClr val="tx1"/>
                </a:solidFill>
              </a:rPr>
              <a:t> : </a:t>
            </a:r>
            <a:r>
              <a:rPr lang="fr-FR" sz="2100" dirty="0">
                <a:solidFill>
                  <a:srgbClr val="7030A0"/>
                </a:solidFill>
                <a:hlinkClick r:id="rId7">
                  <a:extLst>
                    <a:ext uri="{A12FA001-AC4F-418D-AE19-62706E023703}">
                      <ahyp:hlinkClr xmlns:ahyp="http://schemas.microsoft.com/office/drawing/2018/hyperlinkcolor" xmlns="" val="tx"/>
                    </a:ext>
                  </a:extLst>
                </a:hlinkClick>
              </a:rPr>
              <a:t>http://www.certam-avh.com/</a:t>
            </a:r>
            <a:endParaRPr lang="fr-FR" sz="2100" dirty="0">
              <a:solidFill>
                <a:srgbClr val="7030A0"/>
              </a:solidFill>
            </a:endParaRPr>
          </a:p>
          <a:p>
            <a:pPr>
              <a:lnSpc>
                <a:spcPct val="110000"/>
              </a:lnSpc>
            </a:pPr>
            <a:r>
              <a:rPr lang="fr-FR" sz="2100" b="0" dirty="0">
                <a:solidFill>
                  <a:schemeClr val="tx1"/>
                </a:solidFill>
              </a:rPr>
              <a:t>Site de l’INSEE : </a:t>
            </a:r>
            <a:r>
              <a:rPr lang="fr-FR" sz="2100" dirty="0">
                <a:solidFill>
                  <a:srgbClr val="7030A0"/>
                </a:solidFill>
                <a:hlinkClick r:id="rId8">
                  <a:extLst>
                    <a:ext uri="{A12FA001-AC4F-418D-AE19-62706E023703}">
                      <ahyp:hlinkClr xmlns:ahyp="http://schemas.microsoft.com/office/drawing/2018/hyperlinkcolor" xmlns="" val="tx"/>
                    </a:ext>
                  </a:extLst>
                </a:hlinkClick>
              </a:rPr>
              <a:t>https://www.insee.fr/fr/accueil</a:t>
            </a:r>
            <a:endParaRPr lang="fr-FR" sz="2100" dirty="0">
              <a:solidFill>
                <a:srgbClr val="7030A0"/>
              </a:solidFill>
            </a:endParaRPr>
          </a:p>
          <a:p>
            <a:pPr>
              <a:lnSpc>
                <a:spcPct val="110000"/>
              </a:lnSpc>
            </a:pPr>
            <a:r>
              <a:rPr lang="fr-FR" sz="2100" dirty="0">
                <a:solidFill>
                  <a:schemeClr val="tx1"/>
                </a:solidFill>
              </a:rPr>
              <a:t>Site de la DREES : </a:t>
            </a:r>
            <a:r>
              <a:rPr lang="fr-FR" sz="2100" dirty="0">
                <a:solidFill>
                  <a:srgbClr val="7030A0"/>
                </a:solidFill>
                <a:hlinkClick r:id="rId9">
                  <a:extLst>
                    <a:ext uri="{A12FA001-AC4F-418D-AE19-62706E023703}">
                      <ahyp:hlinkClr xmlns:ahyp="http://schemas.microsoft.com/office/drawing/2018/hyperlinkcolor" xmlns="" val="tx"/>
                    </a:ext>
                  </a:extLst>
                </a:hlinkClick>
              </a:rPr>
              <a:t>https://drees.solidarites-sante.gouv.fr/</a:t>
            </a:r>
            <a:r>
              <a:rPr lang="fr-FR" sz="2100" dirty="0">
                <a:solidFill>
                  <a:srgbClr val="7030A0"/>
                </a:solidFill>
              </a:rPr>
              <a:t> </a:t>
            </a:r>
          </a:p>
          <a:p>
            <a:pPr>
              <a:lnSpc>
                <a:spcPct val="110000"/>
              </a:lnSpc>
            </a:pPr>
            <a:r>
              <a:rPr lang="fr-FR" sz="2400" dirty="0"/>
              <a:t>Site de l’UNAPEI : </a:t>
            </a:r>
            <a:r>
              <a:rPr lang="fr-FR" sz="2400" dirty="0">
                <a:solidFill>
                  <a:srgbClr val="7030A0"/>
                </a:solidFill>
                <a:hlinkClick r:id="rId10">
                  <a:extLst>
                    <a:ext uri="{A12FA001-AC4F-418D-AE19-62706E023703}">
                      <ahyp:hlinkClr xmlns:ahyp="http://schemas.microsoft.com/office/drawing/2018/hyperlinkcolor" xmlns="" val="tx"/>
                    </a:ext>
                  </a:extLst>
                </a:hlinkClick>
              </a:rPr>
              <a:t>https://www.unapei.org/</a:t>
            </a:r>
            <a:endParaRPr lang="fr-FR" sz="2400" dirty="0">
              <a:solidFill>
                <a:srgbClr val="7030A0"/>
              </a:solidFill>
            </a:endParaRPr>
          </a:p>
          <a:p>
            <a:pPr>
              <a:lnSpc>
                <a:spcPct val="110000"/>
              </a:lnSpc>
            </a:pPr>
            <a:endParaRPr lang="fr-FR" sz="2100" dirty="0">
              <a:solidFill>
                <a:srgbClr val="7030A0"/>
              </a:solidFill>
            </a:endParaRPr>
          </a:p>
        </p:txBody>
      </p:sp>
    </p:spTree>
    <p:extLst>
      <p:ext uri="{BB962C8B-B14F-4D97-AF65-F5344CB8AC3E}">
        <p14:creationId xmlns:p14="http://schemas.microsoft.com/office/powerpoint/2010/main" val="189847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5A4ADFB-5BBD-2B47-73C7-4F341D6F9F95}"/>
              </a:ext>
            </a:extLst>
          </p:cNvPr>
          <p:cNvSpPr>
            <a:spLocks noGrp="1"/>
          </p:cNvSpPr>
          <p:nvPr>
            <p:ph type="title"/>
          </p:nvPr>
        </p:nvSpPr>
        <p:spPr/>
        <p:txBody>
          <a:bodyPr/>
          <a:lstStyle/>
          <a:p>
            <a:r>
              <a:rPr lang="fr-FR" dirty="0">
                <a:solidFill>
                  <a:srgbClr val="7030A0"/>
                </a:solidFill>
              </a:rPr>
              <a:t>Contact</a:t>
            </a:r>
          </a:p>
        </p:txBody>
      </p:sp>
      <p:sp>
        <p:nvSpPr>
          <p:cNvPr id="3" name="Espace réservé du contenu 2">
            <a:extLst>
              <a:ext uri="{FF2B5EF4-FFF2-40B4-BE49-F238E27FC236}">
                <a16:creationId xmlns:a16="http://schemas.microsoft.com/office/drawing/2014/main" xmlns="" id="{A400AA51-D922-6D98-310B-288B0931F0EF}"/>
              </a:ext>
            </a:extLst>
          </p:cNvPr>
          <p:cNvSpPr>
            <a:spLocks noGrp="1"/>
          </p:cNvSpPr>
          <p:nvPr>
            <p:ph idx="1"/>
          </p:nvPr>
        </p:nvSpPr>
        <p:spPr/>
        <p:txBody>
          <a:bodyPr/>
          <a:lstStyle/>
          <a:p>
            <a:endParaRPr lang="fr-FR" dirty="0"/>
          </a:p>
          <a:p>
            <a:pPr marL="0" indent="0">
              <a:buNone/>
            </a:pPr>
            <a:r>
              <a:rPr lang="fr-FR" dirty="0"/>
              <a:t>Bertille RAYMOND-DEJOIE</a:t>
            </a:r>
          </a:p>
          <a:p>
            <a:pPr marL="0" indent="0">
              <a:buNone/>
            </a:pPr>
            <a:r>
              <a:rPr lang="fr-FR" dirty="0"/>
              <a:t>Médiathèque Valentin Haüy</a:t>
            </a:r>
          </a:p>
          <a:p>
            <a:pPr marL="0" indent="0">
              <a:buNone/>
            </a:pPr>
            <a:r>
              <a:rPr lang="fr-FR" dirty="0"/>
              <a:t>01 87 67 97 71</a:t>
            </a:r>
          </a:p>
          <a:p>
            <a:pPr marL="0" indent="0">
              <a:buNone/>
            </a:pPr>
            <a:r>
              <a:rPr lang="fr-FR" dirty="0">
                <a:hlinkClick r:id="rId2"/>
              </a:rPr>
              <a:t>b.raymond-dejoie@avh.asso.fr</a:t>
            </a:r>
            <a:r>
              <a:rPr lang="fr-FR" dirty="0"/>
              <a:t> </a:t>
            </a:r>
          </a:p>
          <a:p>
            <a:pPr marL="0" indent="0">
              <a:buNone/>
            </a:pPr>
            <a:r>
              <a:rPr lang="fr-FR" dirty="0">
                <a:hlinkClick r:id="rId3"/>
              </a:rPr>
              <a:t>mediathequepro@avh.asso.fr</a:t>
            </a:r>
            <a:r>
              <a:rPr lang="fr-FR" dirty="0"/>
              <a:t> </a:t>
            </a:r>
          </a:p>
          <a:p>
            <a:endParaRPr lang="fr-FR" dirty="0"/>
          </a:p>
          <a:p>
            <a:endParaRPr lang="fr-FR" dirty="0"/>
          </a:p>
        </p:txBody>
      </p:sp>
      <p:sp>
        <p:nvSpPr>
          <p:cNvPr id="4" name="Espace réservé du numéro de diapositive 3">
            <a:extLst>
              <a:ext uri="{FF2B5EF4-FFF2-40B4-BE49-F238E27FC236}">
                <a16:creationId xmlns:a16="http://schemas.microsoft.com/office/drawing/2014/main" xmlns="" id="{1D7B46D8-4DEA-CF92-0173-D08CAAAB09ED}"/>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14101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3FF3F84D-DA23-F45E-EC59-9FF2A465DBBE}"/>
              </a:ext>
            </a:extLst>
          </p:cNvPr>
          <p:cNvSpPr>
            <a:spLocks noGrp="1"/>
          </p:cNvSpPr>
          <p:nvPr>
            <p:ph type="ctrTitle"/>
          </p:nvPr>
        </p:nvSpPr>
        <p:spPr/>
        <p:txBody>
          <a:bodyPr/>
          <a:lstStyle/>
          <a:p>
            <a:r>
              <a:rPr lang="fr-FR" dirty="0">
                <a:solidFill>
                  <a:srgbClr val="7030A0"/>
                </a:solidFill>
              </a:rPr>
              <a:t>Des publics</a:t>
            </a:r>
          </a:p>
        </p:txBody>
      </p:sp>
      <p:sp>
        <p:nvSpPr>
          <p:cNvPr id="7" name="Sous-titre 6">
            <a:extLst>
              <a:ext uri="{FF2B5EF4-FFF2-40B4-BE49-F238E27FC236}">
                <a16:creationId xmlns:a16="http://schemas.microsoft.com/office/drawing/2014/main" xmlns="" id="{8F6BB4AD-8168-688D-6D3B-173103D141BA}"/>
              </a:ext>
            </a:extLst>
          </p:cNvPr>
          <p:cNvSpPr>
            <a:spLocks noGrp="1"/>
          </p:cNvSpPr>
          <p:nvPr>
            <p:ph type="subTitle" idx="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8BBC8D4-BFF3-5BDA-C719-5BD40052D04B}"/>
              </a:ext>
            </a:extLst>
          </p:cNvPr>
          <p:cNvSpPr>
            <a:spLocks noGrp="1"/>
          </p:cNvSpPr>
          <p:nvPr>
            <p:ph type="sldNum" sz="quarter" idx="12"/>
          </p:nvPr>
        </p:nvSpPr>
        <p:spPr/>
        <p:txBody>
          <a:bodyPr/>
          <a:lstStyle/>
          <a:p>
            <a:pPr>
              <a:defRPr/>
            </a:pPr>
            <a:fld id="{28AF012C-846A-47BC-8377-713288D44976}" type="slidenum">
              <a:rPr lang="en-US" smtClean="0"/>
              <a:pPr>
                <a:defRPr/>
              </a:pPr>
              <a:t>3</a:t>
            </a:fld>
            <a:endParaRPr lang="en-US"/>
          </a:p>
        </p:txBody>
      </p:sp>
    </p:spTree>
    <p:extLst>
      <p:ext uri="{BB962C8B-B14F-4D97-AF65-F5344CB8AC3E}">
        <p14:creationId xmlns:p14="http://schemas.microsoft.com/office/powerpoint/2010/main" val="422999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69E1DA-7743-AD53-36C4-30C4F74D8EEB}"/>
              </a:ext>
            </a:extLst>
          </p:cNvPr>
          <p:cNvSpPr>
            <a:spLocks noGrp="1"/>
          </p:cNvSpPr>
          <p:nvPr>
            <p:ph type="title"/>
          </p:nvPr>
        </p:nvSpPr>
        <p:spPr/>
        <p:txBody>
          <a:bodyPr/>
          <a:lstStyle/>
          <a:p>
            <a:r>
              <a:rPr lang="fr-FR" dirty="0">
                <a:solidFill>
                  <a:srgbClr val="7030A0"/>
                </a:solidFill>
              </a:rPr>
              <a:t>Pour qui ? </a:t>
            </a:r>
          </a:p>
        </p:txBody>
      </p:sp>
      <p:sp>
        <p:nvSpPr>
          <p:cNvPr id="4" name="Espace réservé du contenu 3">
            <a:extLst>
              <a:ext uri="{FF2B5EF4-FFF2-40B4-BE49-F238E27FC236}">
                <a16:creationId xmlns:a16="http://schemas.microsoft.com/office/drawing/2014/main" xmlns="" id="{FA98DB95-1ACF-1E93-5CAC-ABEBFB546EA6}"/>
              </a:ext>
            </a:extLst>
          </p:cNvPr>
          <p:cNvSpPr>
            <a:spLocks noGrp="1"/>
          </p:cNvSpPr>
          <p:nvPr>
            <p:ph idx="1"/>
          </p:nvPr>
        </p:nvSpPr>
        <p:spPr>
          <a:xfrm>
            <a:off x="822959" y="1556792"/>
            <a:ext cx="7543801" cy="4392488"/>
          </a:xfrm>
        </p:spPr>
        <p:txBody>
          <a:bodyPr>
            <a:normAutofit fontScale="85000" lnSpcReduction="20000"/>
          </a:bodyPr>
          <a:lstStyle/>
          <a:p>
            <a:pPr lvl="1">
              <a:buFont typeface="Wingdings" panose="05000000000000000000" pitchFamily="2" charset="2"/>
              <a:buChar char="Ø"/>
            </a:pPr>
            <a:endParaRPr lang="fr-FR" sz="2400" dirty="0"/>
          </a:p>
          <a:p>
            <a:pPr>
              <a:buFont typeface="Wingdings" panose="05000000000000000000" pitchFamily="2" charset="2"/>
              <a:buChar char="Ø"/>
            </a:pPr>
            <a:r>
              <a:rPr lang="fr-FR" sz="2400" dirty="0"/>
              <a:t> Définition du handicap ((loi du 11/02/2005) : « Toute limitation d’activité ou restriction de participation à la vie en société subie dans son environnement par une personne en raison d’une altération substantielle, durable ou définitive d’une ou plusieurs fonctions : physiques, sensorielles, mentales, cognitives ou psychiques, d’un polyhandicap ou d’un trouble de santé invalidant. » </a:t>
            </a:r>
            <a:endParaRPr lang="fr-FR" dirty="0"/>
          </a:p>
          <a:p>
            <a:pPr>
              <a:buFont typeface="Wingdings" panose="05000000000000000000" pitchFamily="2" charset="2"/>
              <a:buChar char="Ø"/>
            </a:pPr>
            <a:endParaRPr lang="fr-FR" sz="2400" dirty="0"/>
          </a:p>
          <a:p>
            <a:pPr>
              <a:buFont typeface="Wingdings" panose="05000000000000000000" pitchFamily="2" charset="2"/>
              <a:buChar char="Ø"/>
            </a:pPr>
            <a:r>
              <a:rPr lang="fr-FR" sz="2400" dirty="0"/>
              <a:t>Handicaps et troubles : </a:t>
            </a:r>
          </a:p>
          <a:p>
            <a:pPr lvl="1">
              <a:buFont typeface="Wingdings" panose="05000000000000000000" pitchFamily="2" charset="2"/>
              <a:buChar char="Ø"/>
            </a:pPr>
            <a:r>
              <a:rPr lang="fr-FR" dirty="0"/>
              <a:t> </a:t>
            </a:r>
            <a:r>
              <a:rPr lang="fr-FR" sz="2200" dirty="0"/>
              <a:t>auditif</a:t>
            </a:r>
          </a:p>
          <a:p>
            <a:pPr lvl="1">
              <a:buFont typeface="Wingdings" panose="05000000000000000000" pitchFamily="2" charset="2"/>
              <a:buChar char="Ø"/>
            </a:pPr>
            <a:r>
              <a:rPr lang="fr-FR" sz="2200" dirty="0"/>
              <a:t> moteur</a:t>
            </a:r>
          </a:p>
          <a:p>
            <a:pPr lvl="1">
              <a:buFont typeface="Wingdings" panose="05000000000000000000" pitchFamily="2" charset="2"/>
              <a:buChar char="Ø"/>
            </a:pPr>
            <a:r>
              <a:rPr lang="fr-FR" sz="2200" dirty="0"/>
              <a:t> mental</a:t>
            </a:r>
          </a:p>
          <a:p>
            <a:pPr lvl="1">
              <a:buFont typeface="Wingdings" panose="05000000000000000000" pitchFamily="2" charset="2"/>
              <a:buChar char="Ø"/>
            </a:pPr>
            <a:r>
              <a:rPr lang="fr-FR" sz="2200" dirty="0"/>
              <a:t> psychique</a:t>
            </a:r>
          </a:p>
          <a:p>
            <a:pPr lvl="1">
              <a:buFont typeface="Wingdings" panose="05000000000000000000" pitchFamily="2" charset="2"/>
              <a:buChar char="Ø"/>
            </a:pPr>
            <a:r>
              <a:rPr lang="fr-FR" sz="2200" dirty="0"/>
              <a:t> visuel</a:t>
            </a:r>
          </a:p>
          <a:p>
            <a:pPr lvl="1">
              <a:buFont typeface="Wingdings" panose="05000000000000000000" pitchFamily="2" charset="2"/>
              <a:buChar char="Ø"/>
            </a:pPr>
            <a:r>
              <a:rPr lang="fr-FR" sz="2200" dirty="0"/>
              <a:t> troubles cognitifs, troubles du </a:t>
            </a:r>
            <a:r>
              <a:rPr lang="fr-FR" sz="2200" dirty="0" err="1"/>
              <a:t>neuro-développement</a:t>
            </a:r>
            <a:endParaRPr lang="fr-FR" dirty="0"/>
          </a:p>
        </p:txBody>
      </p:sp>
      <p:sp>
        <p:nvSpPr>
          <p:cNvPr id="3" name="Espace réservé du numéro de diapositive 2">
            <a:extLst>
              <a:ext uri="{FF2B5EF4-FFF2-40B4-BE49-F238E27FC236}">
                <a16:creationId xmlns:a16="http://schemas.microsoft.com/office/drawing/2014/main" xmlns="" id="{4F4A932E-0E2D-8618-E5F6-85B750E9E048}"/>
              </a:ext>
            </a:extLst>
          </p:cNvPr>
          <p:cNvSpPr>
            <a:spLocks noGrp="1"/>
          </p:cNvSpPr>
          <p:nvPr>
            <p:ph type="sldNum" sz="quarter" idx="12"/>
          </p:nvPr>
        </p:nvSpPr>
        <p:spPr/>
        <p:txBody>
          <a:bodyPr/>
          <a:lstStyle/>
          <a:p>
            <a:pPr>
              <a:defRPr/>
            </a:pPr>
            <a:fld id="{73486026-9182-49CC-986B-146945BEB0D0}" type="slidenum">
              <a:rPr lang="en-US" smtClean="0"/>
              <a:pPr>
                <a:defRPr/>
              </a:pPr>
              <a:t>4</a:t>
            </a:fld>
            <a:endParaRPr lang="en-US"/>
          </a:p>
        </p:txBody>
      </p:sp>
    </p:spTree>
    <p:extLst>
      <p:ext uri="{BB962C8B-B14F-4D97-AF65-F5344CB8AC3E}">
        <p14:creationId xmlns:p14="http://schemas.microsoft.com/office/powerpoint/2010/main" val="1372526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présentant les différences entre handicaps mental et psychique. Au centre un cerveau, partagé en 2 parties, l'une bleue : handicap psychique (schizophrénies, dépressions, troubles bipolaires) et l'autre rose : handicap mental (trisomie 21, déficience intellectuelle, syndrôme de l'X fragile). Chaque partie accompagnée d'une définition. ">
            <a:extLst>
              <a:ext uri="{FF2B5EF4-FFF2-40B4-BE49-F238E27FC236}">
                <a16:creationId xmlns:a16="http://schemas.microsoft.com/office/drawing/2014/main" xmlns="" id="{E4449873-0A51-44F8-1A66-948D870A93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8060376" cy="5616624"/>
          </a:xfrm>
        </p:spPr>
      </p:pic>
      <p:sp>
        <p:nvSpPr>
          <p:cNvPr id="4" name="Espace réservé du numéro de diapositive 3">
            <a:extLst>
              <a:ext uri="{FF2B5EF4-FFF2-40B4-BE49-F238E27FC236}">
                <a16:creationId xmlns:a16="http://schemas.microsoft.com/office/drawing/2014/main" xmlns="" id="{1E5C9BFB-73F7-D304-CE7C-C0C13191239C}"/>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4225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9BB059-5091-335A-BAC0-D2C168FB733A}"/>
              </a:ext>
            </a:extLst>
          </p:cNvPr>
          <p:cNvSpPr>
            <a:spLocks noGrp="1"/>
          </p:cNvSpPr>
          <p:nvPr>
            <p:ph type="title"/>
          </p:nvPr>
        </p:nvSpPr>
        <p:spPr/>
        <p:txBody>
          <a:bodyPr/>
          <a:lstStyle/>
          <a:p>
            <a:r>
              <a:rPr lang="fr-FR" dirty="0"/>
              <a:t>Troubles du </a:t>
            </a:r>
            <a:r>
              <a:rPr lang="fr-FR" dirty="0" err="1"/>
              <a:t>neuro-développement</a:t>
            </a:r>
            <a:endParaRPr lang="fr-FR" dirty="0"/>
          </a:p>
        </p:txBody>
      </p:sp>
      <p:pic>
        <p:nvPicPr>
          <p:cNvPr id="6" name="Espace réservé du contenu 5" descr="Infographie présentant les troubles neuro-développementaux d'après le DMS V. 6 cercles principaux : troubles moteurs, troubles spécifiques des apprentissages, troubles du spectre autistique, TDAH, trouble du développement (déficience intellectuelle), troubles de communication et autres troubles neuro-développementaux. Source : ANPEIP (Association nationale pour les enfants intellectuellement précoce) cop. Hélène Ribeiro">
            <a:extLst>
              <a:ext uri="{FF2B5EF4-FFF2-40B4-BE49-F238E27FC236}">
                <a16:creationId xmlns:a16="http://schemas.microsoft.com/office/drawing/2014/main" xmlns="" id="{D14CF975-3B44-C1AF-D750-DDAAB5CA0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692756"/>
            <a:ext cx="6552729" cy="4656355"/>
          </a:xfrm>
        </p:spPr>
      </p:pic>
      <p:sp>
        <p:nvSpPr>
          <p:cNvPr id="4" name="Espace réservé du numéro de diapositive 3">
            <a:extLst>
              <a:ext uri="{FF2B5EF4-FFF2-40B4-BE49-F238E27FC236}">
                <a16:creationId xmlns:a16="http://schemas.microsoft.com/office/drawing/2014/main" xmlns="" id="{E88B401B-0D58-69BD-4E05-34C45BCB695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1740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3B95FC44-D256-EF32-6D3C-A89A9EB25DF0}"/>
              </a:ext>
            </a:extLst>
          </p:cNvPr>
          <p:cNvSpPr>
            <a:spLocks noGrp="1"/>
          </p:cNvSpPr>
          <p:nvPr>
            <p:ph type="ctrTitle"/>
          </p:nvPr>
        </p:nvSpPr>
        <p:spPr/>
        <p:txBody>
          <a:bodyPr/>
          <a:lstStyle/>
          <a:p>
            <a:r>
              <a:rPr lang="fr-FR" dirty="0">
                <a:solidFill>
                  <a:srgbClr val="7030A0"/>
                </a:solidFill>
              </a:rPr>
              <a:t>Une médiathèque spécialisée</a:t>
            </a:r>
          </a:p>
        </p:txBody>
      </p:sp>
      <p:sp>
        <p:nvSpPr>
          <p:cNvPr id="6" name="Sous-titre 5">
            <a:extLst>
              <a:ext uri="{FF2B5EF4-FFF2-40B4-BE49-F238E27FC236}">
                <a16:creationId xmlns:a16="http://schemas.microsoft.com/office/drawing/2014/main" xmlns="" id="{9FD93033-B097-BB81-590D-2E4703E0A864}"/>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27C23EB-3604-1680-F28D-682692819EB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78612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p:txBody>
          <a:bodyPr/>
          <a:lstStyle/>
          <a:p>
            <a:pPr eaLnBrk="1" hangingPunct="1"/>
            <a:r>
              <a:rPr lang="fr-FR" dirty="0">
                <a:solidFill>
                  <a:srgbClr val="7030A0"/>
                </a:solidFill>
              </a:rPr>
              <a:t>Médiathèque de l’association Valentin Haüy </a:t>
            </a:r>
          </a:p>
        </p:txBody>
      </p:sp>
      <p:sp>
        <p:nvSpPr>
          <p:cNvPr id="8" name="Rectangle 7"/>
          <p:cNvSpPr/>
          <p:nvPr/>
        </p:nvSpPr>
        <p:spPr>
          <a:xfrm>
            <a:off x="348620" y="3410263"/>
            <a:ext cx="4246240" cy="2862322"/>
          </a:xfrm>
          <a:prstGeom prst="rect">
            <a:avLst/>
          </a:prstGeom>
        </p:spPr>
        <p:txBody>
          <a:bodyPr wrap="square">
            <a:spAutoFit/>
          </a:bodyPr>
          <a:lstStyle/>
          <a:p>
            <a:pPr algn="ctr">
              <a:lnSpc>
                <a:spcPct val="90000"/>
              </a:lnSpc>
              <a:defRPr/>
            </a:pPr>
            <a:r>
              <a:rPr lang="fr-FR" altLang="fr-FR" sz="2000" dirty="0">
                <a:solidFill>
                  <a:srgbClr val="7030A0"/>
                </a:solidFill>
                <a:ea typeface="ＭＳ Ｐゴシック" pitchFamily="34" charset="-128"/>
              </a:rPr>
              <a:t>Des collections adaptées : </a:t>
            </a:r>
          </a:p>
          <a:p>
            <a:pPr>
              <a:lnSpc>
                <a:spcPct val="90000"/>
              </a:lnSpc>
              <a:defRPr/>
            </a:pPr>
            <a:endParaRPr lang="fr-FR" altLang="fr-FR" sz="2000" b="0" dirty="0">
              <a:solidFill>
                <a:schemeClr val="tx1"/>
              </a:solidFill>
              <a:ea typeface="ＭＳ Ｐゴシック" pitchFamily="34" charset="-128"/>
            </a:endParaRPr>
          </a:p>
          <a:p>
            <a:pPr marL="342900" indent="-342900">
              <a:lnSpc>
                <a:spcPct val="90000"/>
              </a:lnSpc>
              <a:buClr>
                <a:srgbClr val="C00000"/>
              </a:buClr>
              <a:buFont typeface="Wingdings" panose="05000000000000000000" pitchFamily="2" charset="2"/>
              <a:buChar char="Ø"/>
              <a:defRPr/>
            </a:pPr>
            <a:r>
              <a:rPr lang="fr-FR" altLang="fr-FR" sz="2000" b="0" dirty="0">
                <a:solidFill>
                  <a:schemeClr val="tx1"/>
                </a:solidFill>
                <a:ea typeface="ＭＳ Ｐゴシック" pitchFamily="34" charset="-128"/>
              </a:rPr>
              <a:t>Plus de 67 000 livres audio Daisy</a:t>
            </a:r>
          </a:p>
          <a:p>
            <a:pPr marL="342900" indent="-342900">
              <a:lnSpc>
                <a:spcPct val="90000"/>
              </a:lnSpc>
              <a:buClr>
                <a:srgbClr val="C00000"/>
              </a:buClr>
              <a:buFont typeface="Wingdings" panose="05000000000000000000" pitchFamily="2" charset="2"/>
              <a:buChar char="Ø"/>
              <a:defRPr/>
            </a:pPr>
            <a:endParaRPr lang="fr-FR" altLang="fr-FR" sz="2000" b="0" dirty="0">
              <a:solidFill>
                <a:schemeClr val="tx1"/>
              </a:solidFill>
              <a:ea typeface="ＭＳ Ｐゴシック" pitchFamily="34" charset="-128"/>
            </a:endParaRPr>
          </a:p>
          <a:p>
            <a:pPr marL="342900" indent="-342900">
              <a:lnSpc>
                <a:spcPct val="90000"/>
              </a:lnSpc>
              <a:buClr>
                <a:srgbClr val="C00000"/>
              </a:buClr>
              <a:buFont typeface="Wingdings" panose="05000000000000000000" pitchFamily="2" charset="2"/>
              <a:buChar char="Ø"/>
              <a:defRPr/>
            </a:pPr>
            <a:r>
              <a:rPr lang="fr-FR" altLang="fr-FR" sz="2000" b="0" dirty="0">
                <a:solidFill>
                  <a:schemeClr val="tx1"/>
                </a:solidFill>
                <a:ea typeface="ＭＳ Ｐゴシック" pitchFamily="34" charset="-128"/>
              </a:rPr>
              <a:t>20 000 livres braille papier, partitions musicales, braille numérique</a:t>
            </a:r>
          </a:p>
          <a:p>
            <a:pPr marL="342900" indent="-342900">
              <a:lnSpc>
                <a:spcPct val="90000"/>
              </a:lnSpc>
              <a:buClr>
                <a:srgbClr val="C00000"/>
              </a:buClr>
              <a:buFont typeface="Wingdings" panose="05000000000000000000" pitchFamily="2" charset="2"/>
              <a:buChar char="Ø"/>
              <a:defRPr/>
            </a:pPr>
            <a:endParaRPr lang="fr-FR" altLang="fr-FR" sz="2000" b="0" dirty="0">
              <a:solidFill>
                <a:schemeClr val="tx1"/>
              </a:solidFill>
              <a:ea typeface="ＭＳ Ｐゴシック" pitchFamily="34" charset="-128"/>
            </a:endParaRPr>
          </a:p>
          <a:p>
            <a:pPr marL="342900" indent="-342900">
              <a:lnSpc>
                <a:spcPct val="90000"/>
              </a:lnSpc>
              <a:buClr>
                <a:srgbClr val="C00000"/>
              </a:buClr>
              <a:buFont typeface="Wingdings" panose="05000000000000000000" pitchFamily="2" charset="2"/>
              <a:buChar char="Ø"/>
              <a:defRPr/>
            </a:pPr>
            <a:r>
              <a:rPr lang="fr-FR" altLang="fr-FR" sz="2000" b="0" dirty="0">
                <a:solidFill>
                  <a:schemeClr val="tx1"/>
                </a:solidFill>
                <a:ea typeface="ＭＳ Ｐゴシック" pitchFamily="34" charset="-128"/>
              </a:rPr>
              <a:t>Mais aussi : documents tactiles, livres </a:t>
            </a:r>
            <a:r>
              <a:rPr lang="fr-FR" altLang="fr-FR" sz="2000" dirty="0">
                <a:ea typeface="ＭＳ Ｐゴシック" pitchFamily="34" charset="-128"/>
              </a:rPr>
              <a:t>« </a:t>
            </a:r>
            <a:r>
              <a:rPr lang="fr-FR" altLang="fr-FR" sz="2000" dirty="0" err="1">
                <a:ea typeface="ＭＳ Ｐゴシック" pitchFamily="34" charset="-128"/>
              </a:rPr>
              <a:t>dys</a:t>
            </a:r>
            <a:r>
              <a:rPr lang="fr-FR" altLang="fr-FR" sz="2000" dirty="0">
                <a:ea typeface="ＭＳ Ｐゴシック" pitchFamily="34" charset="-128"/>
              </a:rPr>
              <a:t> », livres mixtes, </a:t>
            </a:r>
            <a:r>
              <a:rPr lang="fr-FR" altLang="fr-FR" sz="2000" b="0" dirty="0">
                <a:solidFill>
                  <a:schemeClr val="tx1"/>
                </a:solidFill>
                <a:ea typeface="ＭＳ Ｐゴシック" pitchFamily="34" charset="-128"/>
              </a:rPr>
              <a:t>etc.</a:t>
            </a:r>
          </a:p>
        </p:txBody>
      </p:sp>
      <p:pic>
        <p:nvPicPr>
          <p:cNvPr id="108548" name="Picture 2" descr="Photographie de deux personnes assises à un table de la médiathèque. L'une lit un livre en braille, l'autre écoute un livre audio sur CD à l'aide d'un appareil adapté"/>
          <p:cNvPicPr>
            <a:picLocks noChangeAspect="1" noChangeArrowheads="1"/>
          </p:cNvPicPr>
          <p:nvPr/>
        </p:nvPicPr>
        <p:blipFill>
          <a:blip r:embed="rId3"/>
          <a:srcRect/>
          <a:stretch>
            <a:fillRect/>
          </a:stretch>
        </p:blipFill>
        <p:spPr bwMode="auto">
          <a:xfrm>
            <a:off x="4932040" y="3245600"/>
            <a:ext cx="3886200" cy="2914650"/>
          </a:xfrm>
          <a:prstGeom prst="rect">
            <a:avLst/>
          </a:prstGeom>
          <a:noFill/>
          <a:ln w="9525">
            <a:noFill/>
            <a:miter lim="800000"/>
            <a:headEnd/>
            <a:tailEnd/>
          </a:ln>
        </p:spPr>
      </p:pic>
      <p:sp>
        <p:nvSpPr>
          <p:cNvPr id="108549" name="Rectangle 11"/>
          <p:cNvSpPr>
            <a:spLocks noChangeArrowheads="1"/>
          </p:cNvSpPr>
          <p:nvPr/>
        </p:nvSpPr>
        <p:spPr bwMode="auto">
          <a:xfrm>
            <a:off x="251618" y="1844824"/>
            <a:ext cx="8640763" cy="1323439"/>
          </a:xfrm>
          <a:prstGeom prst="rect">
            <a:avLst/>
          </a:prstGeom>
          <a:noFill/>
          <a:ln w="9525">
            <a:noFill/>
            <a:miter lim="800000"/>
            <a:headEnd/>
            <a:tailEnd/>
          </a:ln>
        </p:spPr>
        <p:txBody>
          <a:bodyPr>
            <a:spAutoFit/>
          </a:bodyPr>
          <a:lstStyle/>
          <a:p>
            <a:pPr algn="ctr"/>
            <a:r>
              <a:rPr lang="fr-FR" sz="2000" dirty="0">
                <a:solidFill>
                  <a:srgbClr val="7030A0"/>
                </a:solidFill>
              </a:rPr>
              <a:t>Notre objectif : </a:t>
            </a:r>
          </a:p>
          <a:p>
            <a:pPr algn="just"/>
            <a:r>
              <a:rPr lang="fr-FR" sz="2000" b="0" dirty="0">
                <a:solidFill>
                  <a:schemeClr val="tx1"/>
                </a:solidFill>
              </a:rPr>
              <a:t>Que toute l’information publiée soit accessible pour les personnes </a:t>
            </a:r>
            <a:r>
              <a:rPr lang="fr-FR" sz="2000" dirty="0"/>
              <a:t>empêchées de lire du fait d’un trouble ou d’un handicap</a:t>
            </a:r>
            <a:r>
              <a:rPr lang="fr-FR" sz="2000" b="0" dirty="0">
                <a:solidFill>
                  <a:schemeClr val="tx1"/>
                </a:solidFill>
              </a:rPr>
              <a:t>, dans des formats adaptés, au même moment que pour la population générale </a:t>
            </a:r>
          </a:p>
        </p:txBody>
      </p:sp>
    </p:spTree>
    <p:extLst>
      <p:ext uri="{BB962C8B-B14F-4D97-AF65-F5344CB8AC3E}">
        <p14:creationId xmlns:p14="http://schemas.microsoft.com/office/powerpoint/2010/main" val="3877993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BB970E-7CCD-5F8D-84A0-23F37AE21842}"/>
              </a:ext>
            </a:extLst>
          </p:cNvPr>
          <p:cNvSpPr>
            <a:spLocks noGrp="1"/>
          </p:cNvSpPr>
          <p:nvPr>
            <p:ph type="title"/>
          </p:nvPr>
        </p:nvSpPr>
        <p:spPr/>
        <p:txBody>
          <a:bodyPr/>
          <a:lstStyle/>
          <a:p>
            <a:r>
              <a:rPr lang="fr-FR" dirty="0">
                <a:solidFill>
                  <a:srgbClr val="7030A0"/>
                </a:solidFill>
              </a:rPr>
              <a:t>Nos services</a:t>
            </a:r>
          </a:p>
        </p:txBody>
      </p:sp>
      <p:sp>
        <p:nvSpPr>
          <p:cNvPr id="3" name="Espace réservé du contenu 2">
            <a:extLst>
              <a:ext uri="{FF2B5EF4-FFF2-40B4-BE49-F238E27FC236}">
                <a16:creationId xmlns:a16="http://schemas.microsoft.com/office/drawing/2014/main" xmlns="" id="{2C42DEF7-F96B-4D3D-F2A4-3196E9801C66}"/>
              </a:ext>
            </a:extLst>
          </p:cNvPr>
          <p:cNvSpPr>
            <a:spLocks noGrp="1"/>
          </p:cNvSpPr>
          <p:nvPr>
            <p:ph idx="1"/>
          </p:nvPr>
        </p:nvSpPr>
        <p:spPr/>
        <p:txBody>
          <a:bodyPr>
            <a:normAutofit/>
          </a:bodyPr>
          <a:lstStyle/>
          <a:p>
            <a:pPr>
              <a:buFont typeface="Wingdings" panose="05000000000000000000" pitchFamily="2" charset="2"/>
              <a:buChar char="Ø"/>
            </a:pPr>
            <a:r>
              <a:rPr lang="fr-FR" dirty="0"/>
              <a:t> 15 bibliothécaires spécialisés, 300 m² d’espace public (Paris), permanence téléphonique</a:t>
            </a:r>
          </a:p>
          <a:p>
            <a:pPr>
              <a:buFont typeface="Wingdings" panose="05000000000000000000" pitchFamily="2" charset="2"/>
              <a:buChar char="Ø"/>
            </a:pPr>
            <a:r>
              <a:rPr lang="fr-FR" dirty="0"/>
              <a:t> Plus de 95% des prêts à distance : </a:t>
            </a:r>
          </a:p>
          <a:p>
            <a:pPr lvl="1">
              <a:buFont typeface="Wingdings" panose="05000000000000000000" pitchFamily="2" charset="2"/>
              <a:buChar char="Ø"/>
            </a:pPr>
            <a:r>
              <a:rPr lang="fr-FR" dirty="0"/>
              <a:t> Envois de CD à domicile (10 CD toutes les 2 semaines, conservés)</a:t>
            </a:r>
          </a:p>
          <a:p>
            <a:pPr lvl="1">
              <a:buFont typeface="Wingdings" panose="05000000000000000000" pitchFamily="2" charset="2"/>
              <a:buChar char="Ø"/>
            </a:pPr>
            <a:r>
              <a:rPr lang="fr-FR" dirty="0"/>
              <a:t> Téléchargement (60 téléchargements toutes les deux semaines, conservés)</a:t>
            </a:r>
          </a:p>
          <a:p>
            <a:pPr>
              <a:buFont typeface="Wingdings" panose="05000000000000000000" pitchFamily="2" charset="2"/>
              <a:buChar char="Ø"/>
            </a:pPr>
            <a:r>
              <a:rPr lang="fr-FR" dirty="0"/>
              <a:t> Gratuit pour les usagers (comme pour les bibliothèques)</a:t>
            </a:r>
          </a:p>
          <a:p>
            <a:pPr>
              <a:buFont typeface="Wingdings" panose="05000000000000000000" pitchFamily="2" charset="2"/>
              <a:buChar char="Ø"/>
            </a:pPr>
            <a:r>
              <a:rPr lang="fr-FR" dirty="0"/>
              <a:t> Livres réservés au seul usage de la personne inscrite</a:t>
            </a:r>
          </a:p>
          <a:p>
            <a:pPr>
              <a:buFont typeface="Wingdings" panose="05000000000000000000" pitchFamily="2" charset="2"/>
              <a:buChar char="Ø"/>
            </a:pPr>
            <a:r>
              <a:rPr lang="fr-FR" dirty="0"/>
              <a:t> 13 100 emprunteurs actifs (dont 25% de mineurs en 2022)</a:t>
            </a:r>
          </a:p>
          <a:p>
            <a:pPr>
              <a:buFont typeface="Wingdings" panose="05000000000000000000" pitchFamily="2" charset="2"/>
              <a:buChar char="Ø"/>
            </a:pPr>
            <a:r>
              <a:rPr lang="fr-FR" dirty="0"/>
              <a:t> Un public très varié</a:t>
            </a:r>
          </a:p>
          <a:p>
            <a:pPr>
              <a:buFont typeface="Wingdings" panose="05000000000000000000" pitchFamily="2" charset="2"/>
              <a:buChar char="Ø"/>
            </a:pPr>
            <a:endParaRPr lang="fr-FR" dirty="0"/>
          </a:p>
          <a:p>
            <a:endParaRPr lang="fr-FR" dirty="0"/>
          </a:p>
          <a:p>
            <a:endParaRPr lang="fr-FR" dirty="0"/>
          </a:p>
        </p:txBody>
      </p:sp>
      <p:sp>
        <p:nvSpPr>
          <p:cNvPr id="4" name="Espace réservé du numéro de diapositive 3">
            <a:extLst>
              <a:ext uri="{FF2B5EF4-FFF2-40B4-BE49-F238E27FC236}">
                <a16:creationId xmlns:a16="http://schemas.microsoft.com/office/drawing/2014/main" xmlns="" id="{18BE24FA-A764-CFE0-140A-91DAEA37ED1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147276097"/>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19391</TotalTime>
  <Words>921</Words>
  <Application>Microsoft Office PowerPoint</Application>
  <PresentationFormat>Affichage à l'écran (4:3)</PresentationFormat>
  <Paragraphs>171</Paragraphs>
  <Slides>28</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ＭＳ Ｐゴシック</vt:lpstr>
      <vt:lpstr>Arial</vt:lpstr>
      <vt:lpstr>Calibri</vt:lpstr>
      <vt:lpstr>Calibri Light</vt:lpstr>
      <vt:lpstr>Wingdings</vt:lpstr>
      <vt:lpstr>Rétrospective</vt:lpstr>
      <vt:lpstr>Médiathèque Valentin Haüy</vt:lpstr>
      <vt:lpstr>Exception au droit d’auteur pour les personnes handicapées</vt:lpstr>
      <vt:lpstr>Des publics</vt:lpstr>
      <vt:lpstr>Pour qui ? </vt:lpstr>
      <vt:lpstr>Présentation PowerPoint</vt:lpstr>
      <vt:lpstr>Troubles du neuro-développement</vt:lpstr>
      <vt:lpstr>Une médiathèque spécialisée</vt:lpstr>
      <vt:lpstr>Médiathèque de l’association Valentin Haüy </vt:lpstr>
      <vt:lpstr>Nos services</vt:lpstr>
      <vt:lpstr>Des formations</vt:lpstr>
      <vt:lpstr>Les livres audio</vt:lpstr>
      <vt:lpstr>Quels livres audio ? </vt:lpstr>
      <vt:lpstr>Pourquoi proposer des livres audio ? </vt:lpstr>
      <vt:lpstr>Eole</vt:lpstr>
      <vt:lpstr>Plateforme de téléchargement Eole</vt:lpstr>
      <vt:lpstr>Catégories</vt:lpstr>
      <vt:lpstr>Accessibilité</vt:lpstr>
      <vt:lpstr>Compte professionnel</vt:lpstr>
      <vt:lpstr>Les outils</vt:lpstr>
      <vt:lpstr>Outils de lecture</vt:lpstr>
      <vt:lpstr>Applications</vt:lpstr>
      <vt:lpstr>Les partenaires</vt:lpstr>
      <vt:lpstr>Avec qui ? </vt:lpstr>
      <vt:lpstr>Prix littéraires</vt:lpstr>
      <vt:lpstr>Les essentiels</vt:lpstr>
      <vt:lpstr>A retenir</vt:lpstr>
      <vt:lpstr>Sources et ressources</vt:lpstr>
      <vt:lpstr>Contact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MARTRE Alexandre</dc:creator>
  <cp:lastModifiedBy>IGLESIS Thomas</cp:lastModifiedBy>
  <cp:revision>541</cp:revision>
  <cp:lastPrinted>2015-06-05T15:39:42Z</cp:lastPrinted>
  <dcterms:created xsi:type="dcterms:W3CDTF">2016-11-14T16:04:02Z</dcterms:created>
  <dcterms:modified xsi:type="dcterms:W3CDTF">2023-06-15T08:24:02Z</dcterms:modified>
</cp:coreProperties>
</file>